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7.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 id="2147483733" r:id="rId3"/>
    <p:sldMasterId id="2147483769" r:id="rId4"/>
    <p:sldMasterId id="2147483805" r:id="rId5"/>
    <p:sldMasterId id="2147483817" r:id="rId6"/>
    <p:sldMasterId id="2147483853" r:id="rId7"/>
    <p:sldMasterId id="2147483889" r:id="rId8"/>
  </p:sldMasterIdLst>
  <p:notesMasterIdLst>
    <p:notesMasterId r:id="rId91"/>
  </p:notesMasterIdLst>
  <p:sldIdLst>
    <p:sldId id="256" r:id="rId9"/>
    <p:sldId id="333" r:id="rId10"/>
    <p:sldId id="336" r:id="rId11"/>
    <p:sldId id="286" r:id="rId12"/>
    <p:sldId id="288" r:id="rId13"/>
    <p:sldId id="259" r:id="rId14"/>
    <p:sldId id="260" r:id="rId15"/>
    <p:sldId id="261" r:id="rId16"/>
    <p:sldId id="262" r:id="rId17"/>
    <p:sldId id="263" r:id="rId18"/>
    <p:sldId id="264" r:id="rId19"/>
    <p:sldId id="265" r:id="rId20"/>
    <p:sldId id="266" r:id="rId21"/>
    <p:sldId id="267" r:id="rId22"/>
    <p:sldId id="268" r:id="rId23"/>
    <p:sldId id="270" r:id="rId24"/>
    <p:sldId id="274" r:id="rId25"/>
    <p:sldId id="275" r:id="rId26"/>
    <p:sldId id="271" r:id="rId27"/>
    <p:sldId id="272" r:id="rId28"/>
    <p:sldId id="273" r:id="rId29"/>
    <p:sldId id="269" r:id="rId30"/>
    <p:sldId id="276" r:id="rId31"/>
    <p:sldId id="279" r:id="rId32"/>
    <p:sldId id="280" r:id="rId33"/>
    <p:sldId id="281" r:id="rId34"/>
    <p:sldId id="329" r:id="rId35"/>
    <p:sldId id="338" r:id="rId36"/>
    <p:sldId id="339" r:id="rId37"/>
    <p:sldId id="340" r:id="rId38"/>
    <p:sldId id="341" r:id="rId39"/>
    <p:sldId id="342" r:id="rId40"/>
    <p:sldId id="332" r:id="rId41"/>
    <p:sldId id="331" r:id="rId42"/>
    <p:sldId id="343" r:id="rId43"/>
    <p:sldId id="344" r:id="rId44"/>
    <p:sldId id="345" r:id="rId45"/>
    <p:sldId id="337" r:id="rId46"/>
    <p:sldId id="363" r:id="rId47"/>
    <p:sldId id="292" r:id="rId48"/>
    <p:sldId id="346" r:id="rId49"/>
    <p:sldId id="293" r:id="rId50"/>
    <p:sldId id="325" r:id="rId51"/>
    <p:sldId id="308" r:id="rId52"/>
    <p:sldId id="312" r:id="rId53"/>
    <p:sldId id="314" r:id="rId54"/>
    <p:sldId id="315" r:id="rId55"/>
    <p:sldId id="316" r:id="rId56"/>
    <p:sldId id="317" r:id="rId57"/>
    <p:sldId id="319" r:id="rId58"/>
    <p:sldId id="320" r:id="rId59"/>
    <p:sldId id="323" r:id="rId60"/>
    <p:sldId id="324" r:id="rId61"/>
    <p:sldId id="321" r:id="rId62"/>
    <p:sldId id="322" r:id="rId63"/>
    <p:sldId id="383" r:id="rId64"/>
    <p:sldId id="364" r:id="rId65"/>
    <p:sldId id="365" r:id="rId66"/>
    <p:sldId id="366" r:id="rId67"/>
    <p:sldId id="367" r:id="rId68"/>
    <p:sldId id="368" r:id="rId69"/>
    <p:sldId id="369" r:id="rId70"/>
    <p:sldId id="370" r:id="rId71"/>
    <p:sldId id="371" r:id="rId72"/>
    <p:sldId id="372" r:id="rId73"/>
    <p:sldId id="373" r:id="rId74"/>
    <p:sldId id="379" r:id="rId75"/>
    <p:sldId id="380" r:id="rId76"/>
    <p:sldId id="381" r:id="rId77"/>
    <p:sldId id="382" r:id="rId78"/>
    <p:sldId id="326" r:id="rId79"/>
    <p:sldId id="327" r:id="rId80"/>
    <p:sldId id="359" r:id="rId81"/>
    <p:sldId id="360" r:id="rId82"/>
    <p:sldId id="358" r:id="rId83"/>
    <p:sldId id="351" r:id="rId84"/>
    <p:sldId id="352" r:id="rId85"/>
    <p:sldId id="361" r:id="rId86"/>
    <p:sldId id="362" r:id="rId87"/>
    <p:sldId id="384" r:id="rId88"/>
    <p:sldId id="334" r:id="rId89"/>
    <p:sldId id="33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1E73"/>
    <a:srgbClr val="FF92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slide" Target="slides/slide8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117BE2-B598-4ACB-A40F-E1C008B1B01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92B80897-5EA5-4A44-83C6-9B385AD5A097}">
      <dgm:prSet phldrT="[Text]" custT="1"/>
      <dgm:spPr/>
      <dgm:t>
        <a:bodyPr/>
        <a:lstStyle/>
        <a:p>
          <a:r>
            <a:rPr lang="en-US" sz="1600" dirty="0"/>
            <a:t>(Biased) Data</a:t>
          </a:r>
        </a:p>
      </dgm:t>
    </dgm:pt>
    <dgm:pt modelId="{4C49C246-CB83-48CE-B65D-C9CB6327E456}" type="parTrans" cxnId="{0461E0CF-C729-47D0-9B65-7AFD340FF515}">
      <dgm:prSet/>
      <dgm:spPr/>
      <dgm:t>
        <a:bodyPr/>
        <a:lstStyle/>
        <a:p>
          <a:endParaRPr lang="en-US"/>
        </a:p>
      </dgm:t>
    </dgm:pt>
    <dgm:pt modelId="{6FBF8499-DABE-46A4-A0C2-3896D0D4542E}" type="sibTrans" cxnId="{0461E0CF-C729-47D0-9B65-7AFD340FF515}">
      <dgm:prSet/>
      <dgm:spPr/>
      <dgm:t>
        <a:bodyPr/>
        <a:lstStyle/>
        <a:p>
          <a:endParaRPr lang="en-US"/>
        </a:p>
      </dgm:t>
    </dgm:pt>
    <dgm:pt modelId="{8E0EF439-5890-47DB-8CC8-4B2F5DCA5079}">
      <dgm:prSet phldrT="[Text]" custT="1"/>
      <dgm:spPr/>
      <dgm:t>
        <a:bodyPr/>
        <a:lstStyle/>
        <a:p>
          <a:r>
            <a:rPr lang="en-US" sz="1600" dirty="0"/>
            <a:t>Model</a:t>
          </a:r>
        </a:p>
      </dgm:t>
    </dgm:pt>
    <dgm:pt modelId="{FFC22C3F-87CD-41BC-8410-519DD11F3F0B}" type="parTrans" cxnId="{941D9283-B306-410E-BD59-C649F7B51272}">
      <dgm:prSet/>
      <dgm:spPr/>
      <dgm:t>
        <a:bodyPr/>
        <a:lstStyle/>
        <a:p>
          <a:endParaRPr lang="en-US"/>
        </a:p>
      </dgm:t>
    </dgm:pt>
    <dgm:pt modelId="{EF2B791E-CE8D-4BEF-96B1-6EFBE760620D}" type="sibTrans" cxnId="{941D9283-B306-410E-BD59-C649F7B51272}">
      <dgm:prSet/>
      <dgm:spPr/>
      <dgm:t>
        <a:bodyPr/>
        <a:lstStyle/>
        <a:p>
          <a:endParaRPr lang="en-US"/>
        </a:p>
      </dgm:t>
    </dgm:pt>
    <dgm:pt modelId="{08C8FEB0-8565-4542-B736-535099CE4DDC}">
      <dgm:prSet phldrT="[Text]" custT="1"/>
      <dgm:spPr/>
      <dgm:t>
        <a:bodyPr/>
        <a:lstStyle/>
        <a:p>
          <a:r>
            <a:rPr lang="en-US" sz="1600" dirty="0"/>
            <a:t>Decision</a:t>
          </a:r>
        </a:p>
      </dgm:t>
    </dgm:pt>
    <dgm:pt modelId="{CCBD6D82-2E88-4F4F-9E29-76EF49FC3BD5}" type="parTrans" cxnId="{6530D513-E02E-4562-85B1-765E60B7095B}">
      <dgm:prSet/>
      <dgm:spPr/>
      <dgm:t>
        <a:bodyPr/>
        <a:lstStyle/>
        <a:p>
          <a:endParaRPr lang="en-US"/>
        </a:p>
      </dgm:t>
    </dgm:pt>
    <dgm:pt modelId="{810A8882-C58E-403E-9739-8223B15886E0}" type="sibTrans" cxnId="{6530D513-E02E-4562-85B1-765E60B7095B}">
      <dgm:prSet/>
      <dgm:spPr/>
      <dgm:t>
        <a:bodyPr/>
        <a:lstStyle/>
        <a:p>
          <a:endParaRPr lang="en-US"/>
        </a:p>
      </dgm:t>
    </dgm:pt>
    <dgm:pt modelId="{9968263F-0F88-4895-A101-7FD1836086A0}" type="pres">
      <dgm:prSet presAssocID="{79117BE2-B598-4ACB-A40F-E1C008B1B01A}" presName="Name0" presStyleCnt="0">
        <dgm:presLayoutVars>
          <dgm:dir/>
          <dgm:resizeHandles val="exact"/>
        </dgm:presLayoutVars>
      </dgm:prSet>
      <dgm:spPr/>
      <dgm:t>
        <a:bodyPr/>
        <a:lstStyle/>
        <a:p>
          <a:endParaRPr lang="en-US"/>
        </a:p>
      </dgm:t>
    </dgm:pt>
    <dgm:pt modelId="{2F5BD652-F2DD-4C64-88AE-900A0DB3C5D6}" type="pres">
      <dgm:prSet presAssocID="{92B80897-5EA5-4A44-83C6-9B385AD5A097}" presName="node" presStyleLbl="node1" presStyleIdx="0" presStyleCnt="3" custScaleX="46023" custScaleY="35992">
        <dgm:presLayoutVars>
          <dgm:bulletEnabled val="1"/>
        </dgm:presLayoutVars>
      </dgm:prSet>
      <dgm:spPr/>
      <dgm:t>
        <a:bodyPr/>
        <a:lstStyle/>
        <a:p>
          <a:endParaRPr lang="en-US"/>
        </a:p>
      </dgm:t>
    </dgm:pt>
    <dgm:pt modelId="{9527021C-D6B5-4F86-BC29-1319D053A304}" type="pres">
      <dgm:prSet presAssocID="{6FBF8499-DABE-46A4-A0C2-3896D0D4542E}" presName="sibTrans" presStyleLbl="sibTrans2D1" presStyleIdx="0" presStyleCnt="2" custScaleX="176335" custScaleY="42942"/>
      <dgm:spPr/>
      <dgm:t>
        <a:bodyPr/>
        <a:lstStyle/>
        <a:p>
          <a:endParaRPr lang="en-US"/>
        </a:p>
      </dgm:t>
    </dgm:pt>
    <dgm:pt modelId="{692EC6F2-395D-4C61-ACE7-C5E86BC89B26}" type="pres">
      <dgm:prSet presAssocID="{6FBF8499-DABE-46A4-A0C2-3896D0D4542E}" presName="connectorText" presStyleLbl="sibTrans2D1" presStyleIdx="0" presStyleCnt="2"/>
      <dgm:spPr/>
      <dgm:t>
        <a:bodyPr/>
        <a:lstStyle/>
        <a:p>
          <a:endParaRPr lang="en-US"/>
        </a:p>
      </dgm:t>
    </dgm:pt>
    <dgm:pt modelId="{3A359FAD-3032-4529-AD5B-21820E0D5432}" type="pres">
      <dgm:prSet presAssocID="{8E0EF439-5890-47DB-8CC8-4B2F5DCA5079}" presName="node" presStyleLbl="node1" presStyleIdx="1" presStyleCnt="3" custScaleX="46023" custScaleY="35992">
        <dgm:presLayoutVars>
          <dgm:bulletEnabled val="1"/>
        </dgm:presLayoutVars>
      </dgm:prSet>
      <dgm:spPr/>
      <dgm:t>
        <a:bodyPr/>
        <a:lstStyle/>
        <a:p>
          <a:endParaRPr lang="en-US"/>
        </a:p>
      </dgm:t>
    </dgm:pt>
    <dgm:pt modelId="{F6F33789-04C0-4A78-825C-9AB5525332E1}" type="pres">
      <dgm:prSet presAssocID="{EF2B791E-CE8D-4BEF-96B1-6EFBE760620D}" presName="sibTrans" presStyleLbl="sibTrans2D1" presStyleIdx="1" presStyleCnt="2" custScaleX="176335" custScaleY="42942"/>
      <dgm:spPr/>
      <dgm:t>
        <a:bodyPr/>
        <a:lstStyle/>
        <a:p>
          <a:endParaRPr lang="en-US"/>
        </a:p>
      </dgm:t>
    </dgm:pt>
    <dgm:pt modelId="{8A5F98A8-B83A-45DC-9C7C-715E6E1F58C9}" type="pres">
      <dgm:prSet presAssocID="{EF2B791E-CE8D-4BEF-96B1-6EFBE760620D}" presName="connectorText" presStyleLbl="sibTrans2D1" presStyleIdx="1" presStyleCnt="2"/>
      <dgm:spPr/>
      <dgm:t>
        <a:bodyPr/>
        <a:lstStyle/>
        <a:p>
          <a:endParaRPr lang="en-US"/>
        </a:p>
      </dgm:t>
    </dgm:pt>
    <dgm:pt modelId="{1E9510EC-F381-41C3-A0C0-A07F8ED3D5DD}" type="pres">
      <dgm:prSet presAssocID="{08C8FEB0-8565-4542-B736-535099CE4DDC}" presName="node" presStyleLbl="node1" presStyleIdx="2" presStyleCnt="3" custScaleX="46023" custScaleY="35992">
        <dgm:presLayoutVars>
          <dgm:bulletEnabled val="1"/>
        </dgm:presLayoutVars>
      </dgm:prSet>
      <dgm:spPr/>
      <dgm:t>
        <a:bodyPr/>
        <a:lstStyle/>
        <a:p>
          <a:endParaRPr lang="en-US"/>
        </a:p>
      </dgm:t>
    </dgm:pt>
  </dgm:ptLst>
  <dgm:cxnLst>
    <dgm:cxn modelId="{4B760E9C-9290-4E59-86B0-4F48D193F7B9}" type="presOf" srcId="{79117BE2-B598-4ACB-A40F-E1C008B1B01A}" destId="{9968263F-0F88-4895-A101-7FD1836086A0}" srcOrd="0" destOrd="0" presId="urn:microsoft.com/office/officeart/2005/8/layout/process1"/>
    <dgm:cxn modelId="{843BA2C9-68E3-4EDC-8FCC-2AC016CF9674}" type="presOf" srcId="{6FBF8499-DABE-46A4-A0C2-3896D0D4542E}" destId="{692EC6F2-395D-4C61-ACE7-C5E86BC89B26}" srcOrd="1" destOrd="0" presId="urn:microsoft.com/office/officeart/2005/8/layout/process1"/>
    <dgm:cxn modelId="{30EDAFDF-C681-4D76-B76D-2F3091AB7683}" type="presOf" srcId="{6FBF8499-DABE-46A4-A0C2-3896D0D4542E}" destId="{9527021C-D6B5-4F86-BC29-1319D053A304}" srcOrd="0" destOrd="0" presId="urn:microsoft.com/office/officeart/2005/8/layout/process1"/>
    <dgm:cxn modelId="{6530D513-E02E-4562-85B1-765E60B7095B}" srcId="{79117BE2-B598-4ACB-A40F-E1C008B1B01A}" destId="{08C8FEB0-8565-4542-B736-535099CE4DDC}" srcOrd="2" destOrd="0" parTransId="{CCBD6D82-2E88-4F4F-9E29-76EF49FC3BD5}" sibTransId="{810A8882-C58E-403E-9739-8223B15886E0}"/>
    <dgm:cxn modelId="{E64CAA24-B51E-470E-955C-711811C32C3E}" type="presOf" srcId="{08C8FEB0-8565-4542-B736-535099CE4DDC}" destId="{1E9510EC-F381-41C3-A0C0-A07F8ED3D5DD}" srcOrd="0" destOrd="0" presId="urn:microsoft.com/office/officeart/2005/8/layout/process1"/>
    <dgm:cxn modelId="{119926D9-0279-4188-8A31-5F5F819C9A78}" type="presOf" srcId="{EF2B791E-CE8D-4BEF-96B1-6EFBE760620D}" destId="{F6F33789-04C0-4A78-825C-9AB5525332E1}" srcOrd="0" destOrd="0" presId="urn:microsoft.com/office/officeart/2005/8/layout/process1"/>
    <dgm:cxn modelId="{941D9283-B306-410E-BD59-C649F7B51272}" srcId="{79117BE2-B598-4ACB-A40F-E1C008B1B01A}" destId="{8E0EF439-5890-47DB-8CC8-4B2F5DCA5079}" srcOrd="1" destOrd="0" parTransId="{FFC22C3F-87CD-41BC-8410-519DD11F3F0B}" sibTransId="{EF2B791E-CE8D-4BEF-96B1-6EFBE760620D}"/>
    <dgm:cxn modelId="{0461E0CF-C729-47D0-9B65-7AFD340FF515}" srcId="{79117BE2-B598-4ACB-A40F-E1C008B1B01A}" destId="{92B80897-5EA5-4A44-83C6-9B385AD5A097}" srcOrd="0" destOrd="0" parTransId="{4C49C246-CB83-48CE-B65D-C9CB6327E456}" sibTransId="{6FBF8499-DABE-46A4-A0C2-3896D0D4542E}"/>
    <dgm:cxn modelId="{E52DF5C3-4E27-47F6-8E0D-4D96A1394825}" type="presOf" srcId="{EF2B791E-CE8D-4BEF-96B1-6EFBE760620D}" destId="{8A5F98A8-B83A-45DC-9C7C-715E6E1F58C9}" srcOrd="1" destOrd="0" presId="urn:microsoft.com/office/officeart/2005/8/layout/process1"/>
    <dgm:cxn modelId="{D2423739-220A-427C-9065-B65F2421D99A}" type="presOf" srcId="{8E0EF439-5890-47DB-8CC8-4B2F5DCA5079}" destId="{3A359FAD-3032-4529-AD5B-21820E0D5432}" srcOrd="0" destOrd="0" presId="urn:microsoft.com/office/officeart/2005/8/layout/process1"/>
    <dgm:cxn modelId="{1B142829-161B-45ED-8578-1936E1F19C12}" type="presOf" srcId="{92B80897-5EA5-4A44-83C6-9B385AD5A097}" destId="{2F5BD652-F2DD-4C64-88AE-900A0DB3C5D6}" srcOrd="0" destOrd="0" presId="urn:microsoft.com/office/officeart/2005/8/layout/process1"/>
    <dgm:cxn modelId="{B6617E1D-5EA9-47D0-B6B9-4DC1A4A4E297}" type="presParOf" srcId="{9968263F-0F88-4895-A101-7FD1836086A0}" destId="{2F5BD652-F2DD-4C64-88AE-900A0DB3C5D6}" srcOrd="0" destOrd="0" presId="urn:microsoft.com/office/officeart/2005/8/layout/process1"/>
    <dgm:cxn modelId="{0E67EF8F-000E-4744-B7B3-C72E55286F9D}" type="presParOf" srcId="{9968263F-0F88-4895-A101-7FD1836086A0}" destId="{9527021C-D6B5-4F86-BC29-1319D053A304}" srcOrd="1" destOrd="0" presId="urn:microsoft.com/office/officeart/2005/8/layout/process1"/>
    <dgm:cxn modelId="{97E10B72-FA0A-4A11-84D6-72EB95D7464E}" type="presParOf" srcId="{9527021C-D6B5-4F86-BC29-1319D053A304}" destId="{692EC6F2-395D-4C61-ACE7-C5E86BC89B26}" srcOrd="0" destOrd="0" presId="urn:microsoft.com/office/officeart/2005/8/layout/process1"/>
    <dgm:cxn modelId="{02322B87-8ED3-4961-AF43-82DDE94A517F}" type="presParOf" srcId="{9968263F-0F88-4895-A101-7FD1836086A0}" destId="{3A359FAD-3032-4529-AD5B-21820E0D5432}" srcOrd="2" destOrd="0" presId="urn:microsoft.com/office/officeart/2005/8/layout/process1"/>
    <dgm:cxn modelId="{C890A1D6-03CA-4BD7-9006-D78BCDE1CA53}" type="presParOf" srcId="{9968263F-0F88-4895-A101-7FD1836086A0}" destId="{F6F33789-04C0-4A78-825C-9AB5525332E1}" srcOrd="3" destOrd="0" presId="urn:microsoft.com/office/officeart/2005/8/layout/process1"/>
    <dgm:cxn modelId="{67933F2E-9FED-4531-AF4E-7C4351FA38A9}" type="presParOf" srcId="{F6F33789-04C0-4A78-825C-9AB5525332E1}" destId="{8A5F98A8-B83A-45DC-9C7C-715E6E1F58C9}" srcOrd="0" destOrd="0" presId="urn:microsoft.com/office/officeart/2005/8/layout/process1"/>
    <dgm:cxn modelId="{DAFA1ADF-F758-46CC-A9AA-E854C6270F56}" type="presParOf" srcId="{9968263F-0F88-4895-A101-7FD1836086A0}" destId="{1E9510EC-F381-41C3-A0C0-A07F8ED3D5D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BD652-F2DD-4C64-88AE-900A0DB3C5D6}">
      <dsp:nvSpPr>
        <dsp:cNvPr id="0" name=""/>
        <dsp:cNvSpPr/>
      </dsp:nvSpPr>
      <dsp:spPr>
        <a:xfrm>
          <a:off x="849" y="2190431"/>
          <a:ext cx="2211735" cy="10378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(Biased) Data</a:t>
          </a:r>
        </a:p>
      </dsp:txBody>
      <dsp:txXfrm>
        <a:off x="31245" y="2220827"/>
        <a:ext cx="2150943" cy="977012"/>
      </dsp:txXfrm>
    </dsp:sp>
    <dsp:sp modelId="{9527021C-D6B5-4F86-BC29-1319D053A304}">
      <dsp:nvSpPr>
        <dsp:cNvPr id="0" name=""/>
        <dsp:cNvSpPr/>
      </dsp:nvSpPr>
      <dsp:spPr>
        <a:xfrm>
          <a:off x="2304301" y="2453438"/>
          <a:ext cx="1796522" cy="511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304301" y="2555796"/>
        <a:ext cx="1642985" cy="307074"/>
      </dsp:txXfrm>
    </dsp:sp>
    <dsp:sp modelId="{3A359FAD-3032-4529-AD5B-21820E0D5432}">
      <dsp:nvSpPr>
        <dsp:cNvPr id="0" name=""/>
        <dsp:cNvSpPr/>
      </dsp:nvSpPr>
      <dsp:spPr>
        <a:xfrm>
          <a:off x="4134872" y="2190431"/>
          <a:ext cx="2211735" cy="10378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Model</a:t>
          </a:r>
        </a:p>
      </dsp:txBody>
      <dsp:txXfrm>
        <a:off x="4165268" y="2220827"/>
        <a:ext cx="2150943" cy="977012"/>
      </dsp:txXfrm>
    </dsp:sp>
    <dsp:sp modelId="{F6F33789-04C0-4A78-825C-9AB5525332E1}">
      <dsp:nvSpPr>
        <dsp:cNvPr id="0" name=""/>
        <dsp:cNvSpPr/>
      </dsp:nvSpPr>
      <dsp:spPr>
        <a:xfrm>
          <a:off x="6438324" y="2453438"/>
          <a:ext cx="1796522" cy="511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6438324" y="2555796"/>
        <a:ext cx="1642985" cy="307074"/>
      </dsp:txXfrm>
    </dsp:sp>
    <dsp:sp modelId="{1E9510EC-F381-41C3-A0C0-A07F8ED3D5DD}">
      <dsp:nvSpPr>
        <dsp:cNvPr id="0" name=""/>
        <dsp:cNvSpPr/>
      </dsp:nvSpPr>
      <dsp:spPr>
        <a:xfrm>
          <a:off x="8268894" y="2190431"/>
          <a:ext cx="2211735" cy="10378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Decision</a:t>
          </a:r>
        </a:p>
      </dsp:txBody>
      <dsp:txXfrm>
        <a:off x="8299290" y="2220827"/>
        <a:ext cx="2150943" cy="9770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4889E-4D1F-40A4-ABFE-D7933BFEFB4D}" type="datetimeFigureOut">
              <a:rPr lang="en-US" smtClean="0"/>
              <a:t>1/10/2018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1EFF2-34F1-466B-A0A9-791391A69262}" type="slidenum">
              <a:rPr lang="en-US" smtClean="0"/>
              <a:t>‹#›</a:t>
            </a:fld>
            <a:endParaRPr lang="en-US"/>
          </a:p>
        </p:txBody>
      </p:sp>
    </p:spTree>
    <p:extLst>
      <p:ext uri="{BB962C8B-B14F-4D97-AF65-F5344CB8AC3E}">
        <p14:creationId xmlns:p14="http://schemas.microsoft.com/office/powerpoint/2010/main" val="425116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 Louis Encephalitis Virus</a:t>
            </a:r>
            <a:endParaRPr lang="en-US" dirty="0"/>
          </a:p>
        </p:txBody>
      </p:sp>
      <p:sp>
        <p:nvSpPr>
          <p:cNvPr id="4" name="Slide Number Placeholder 3"/>
          <p:cNvSpPr>
            <a:spLocks noGrp="1"/>
          </p:cNvSpPr>
          <p:nvPr>
            <p:ph type="sldNum" idx="10"/>
          </p:nvPr>
        </p:nvSpPr>
        <p:spPr/>
        <p:txBody>
          <a:bodyPr/>
          <a:lstStyle/>
          <a:p>
            <a:pPr>
              <a:defRPr/>
            </a:pPr>
            <a:fld id="{C877604F-A5A8-2D40-BDD6-98B8C4C4BF4B}" type="slidenum">
              <a:rPr lang="en-US" smtClean="0"/>
              <a:pPr>
                <a:defRPr/>
              </a:pPr>
              <a:t>19</a:t>
            </a:fld>
            <a:endParaRPr lang="en-US"/>
          </a:p>
        </p:txBody>
      </p:sp>
    </p:spTree>
    <p:extLst>
      <p:ext uri="{BB962C8B-B14F-4D97-AF65-F5344CB8AC3E}">
        <p14:creationId xmlns:p14="http://schemas.microsoft.com/office/powerpoint/2010/main" val="2735381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 Louis </a:t>
            </a:r>
            <a:r>
              <a:rPr lang="en-US" smtClean="0"/>
              <a:t>Encephalitis Virus</a:t>
            </a:r>
            <a:endParaRPr lang="en-US"/>
          </a:p>
        </p:txBody>
      </p:sp>
      <p:sp>
        <p:nvSpPr>
          <p:cNvPr id="4" name="Slide Number Placeholder 3"/>
          <p:cNvSpPr>
            <a:spLocks noGrp="1"/>
          </p:cNvSpPr>
          <p:nvPr>
            <p:ph type="sldNum" idx="10"/>
          </p:nvPr>
        </p:nvSpPr>
        <p:spPr/>
        <p:txBody>
          <a:bodyPr/>
          <a:lstStyle/>
          <a:p>
            <a:pPr>
              <a:defRPr/>
            </a:pPr>
            <a:fld id="{C877604F-A5A8-2D40-BDD6-98B8C4C4BF4B}" type="slidenum">
              <a:rPr lang="en-US" smtClean="0"/>
              <a:pPr>
                <a:defRPr/>
              </a:pPr>
              <a:t>21</a:t>
            </a:fld>
            <a:endParaRPr lang="en-US"/>
          </a:p>
        </p:txBody>
      </p:sp>
    </p:spTree>
    <p:extLst>
      <p:ext uri="{BB962C8B-B14F-4D97-AF65-F5344CB8AC3E}">
        <p14:creationId xmlns:p14="http://schemas.microsoft.com/office/powerpoint/2010/main" val="965251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motivated by individual fairness, want to respect an individual’s feature values as much as possible especially in testing</a:t>
            </a:r>
          </a:p>
          <a:p>
            <a:r>
              <a:rPr lang="en-US" dirty="0"/>
              <a:t>#1, #2 conflict</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216207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175072508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4266771"/>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3776934684"/>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952920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635897169"/>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866200817"/>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330045"/>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Tree>
    <p:extLst>
      <p:ext uri="{BB962C8B-B14F-4D97-AF65-F5344CB8AC3E}">
        <p14:creationId xmlns:p14="http://schemas.microsoft.com/office/powerpoint/2010/main" val="2656488992"/>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482178592"/>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smtClean="0"/>
              <a:t>Group Name / DOC ID / Month XX, 2017 / © 2017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609978658"/>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273879952"/>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Tree>
    <p:extLst>
      <p:ext uri="{BB962C8B-B14F-4D97-AF65-F5344CB8AC3E}">
        <p14:creationId xmlns:p14="http://schemas.microsoft.com/office/powerpoint/2010/main" val="11669764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lvl1pPr>
              <a:defRPr>
                <a:latin typeface="+mn-lt"/>
              </a:defRPr>
            </a:lvl1pPr>
          </a:lstStyle>
          <a:p>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9842497"/>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59775574"/>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1863388359"/>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127501315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159512336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smtClean="0"/>
              <a:t>Click to edit Master text styles</a:t>
            </a:r>
          </a:p>
        </p:txBody>
      </p:sp>
    </p:spTree>
    <p:extLst>
      <p:ext uri="{BB962C8B-B14F-4D97-AF65-F5344CB8AC3E}">
        <p14:creationId xmlns:p14="http://schemas.microsoft.com/office/powerpoint/2010/main" val="888671218"/>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390455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1345422"/>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12655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958614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42798060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0740967"/>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3787444245"/>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2085730"/>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Tree>
    <p:extLst>
      <p:ext uri="{BB962C8B-B14F-4D97-AF65-F5344CB8AC3E}">
        <p14:creationId xmlns:p14="http://schemas.microsoft.com/office/powerpoint/2010/main" val="372623266"/>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2115381461"/>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712163576"/>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58818263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914304488"/>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709528250"/>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33822010"/>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2955061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9025917"/>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3948672770"/>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293047045"/>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8618839"/>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84174"/>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1149379"/>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607261009"/>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8555429"/>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2577707884"/>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2648094255"/>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48708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50044"/>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Tree>
    <p:extLst>
      <p:ext uri="{BB962C8B-B14F-4D97-AF65-F5344CB8AC3E}">
        <p14:creationId xmlns:p14="http://schemas.microsoft.com/office/powerpoint/2010/main" val="22174003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306791432"/>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91E73"/>
        </a:solidFill>
        <a:effectLst/>
      </p:bgPr>
    </p:bg>
    <p:spTree>
      <p:nvGrpSpPr>
        <p:cNvPr id="1" name=""/>
        <p:cNvGrpSpPr/>
        <p:nvPr/>
      </p:nvGrpSpPr>
      <p:grpSpPr>
        <a:xfrm>
          <a:off x="0" y="0"/>
          <a:ext cx="0" cy="0"/>
          <a:chOff x="0" y="0"/>
          <a:chExt cx="0" cy="0"/>
        </a:xfrm>
      </p:grpSpPr>
      <p:sp>
        <p:nvSpPr>
          <p:cNvPr id="3074" name="Rectangle 2"/>
          <p:cNvSpPr>
            <a:spLocks noGrp="1" noChangeAspect="1" noChangeArrowheads="1"/>
          </p:cNvSpPr>
          <p:nvPr>
            <p:ph type="ctrTitle"/>
          </p:nvPr>
        </p:nvSpPr>
        <p:spPr>
          <a:xfrm>
            <a:off x="597958" y="1082146"/>
            <a:ext cx="10251282" cy="1766094"/>
          </a:xfrm>
        </p:spPr>
        <p:txBody>
          <a:bodyPr wrap="square" lIns="0" tIns="0" rIns="0" bIns="0" anchor="b"/>
          <a:lstStyle>
            <a:lvl1pPr>
              <a:lnSpc>
                <a:spcPct val="95000"/>
              </a:lnSpc>
              <a:defRPr sz="4500" b="0">
                <a:solidFill>
                  <a:schemeClr val="bg1"/>
                </a:solidFill>
              </a:defRPr>
            </a:lvl1pPr>
          </a:lstStyle>
          <a:p>
            <a:pPr lvl="0"/>
            <a:r>
              <a:rPr lang="en-US" altLang="en-US" noProof="0" smtClean="0"/>
              <a:t>Click to edit Master title style</a:t>
            </a:r>
            <a:endParaRPr lang="en-US" altLang="en-US" noProof="0" dirty="0"/>
          </a:p>
        </p:txBody>
      </p:sp>
      <p:sp>
        <p:nvSpPr>
          <p:cNvPr id="3075" name="Rectangle 3"/>
          <p:cNvSpPr>
            <a:spLocks noGrp="1" noChangeArrowheads="1"/>
          </p:cNvSpPr>
          <p:nvPr>
            <p:ph type="subTitle" idx="1"/>
          </p:nvPr>
        </p:nvSpPr>
        <p:spPr>
          <a:xfrm>
            <a:off x="597959" y="3884203"/>
            <a:ext cx="6400271" cy="832115"/>
          </a:xfrm>
          <a:prstGeom prst="rect">
            <a:avLst/>
          </a:prstGeom>
        </p:spPr>
        <p:txBody>
          <a:bodyPr wrap="square" lIns="0" tIns="0" rIns="0" bIns="0"/>
          <a:lstStyle>
            <a:lvl1pPr marL="0" indent="0">
              <a:buFont typeface="Wingdings" panose="05000000000000000000" pitchFamily="2" charset="2"/>
              <a:buNone/>
              <a:defRPr sz="2500">
                <a:solidFill>
                  <a:schemeClr val="bg1"/>
                </a:solidFill>
              </a:defRPr>
            </a:lvl1pPr>
          </a:lstStyle>
          <a:p>
            <a:pPr lvl="0"/>
            <a:r>
              <a:rPr lang="en-US" altLang="en-US" noProof="0" smtClean="0"/>
              <a:t>Click to edit Master subtitle style</a:t>
            </a:r>
            <a:endParaRPr lang="en-US" altLang="en-US" noProof="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800" y="1600200"/>
            <a:ext cx="7823200" cy="5257800"/>
          </a:xfrm>
          <a:prstGeom prst="rect">
            <a:avLst/>
          </a:prstGeom>
        </p:spPr>
      </p:pic>
      <p:sp>
        <p:nvSpPr>
          <p:cNvPr id="3" name="TextBox 2"/>
          <p:cNvSpPr txBox="1"/>
          <p:nvPr/>
        </p:nvSpPr>
        <p:spPr>
          <a:xfrm>
            <a:off x="597959" y="231493"/>
            <a:ext cx="8314548" cy="348878"/>
          </a:xfrm>
          <a:prstGeom prst="rect">
            <a:avLst/>
          </a:prstGeom>
          <a:noFill/>
        </p:spPr>
        <p:txBody>
          <a:bodyPr wrap="square" rtlCol="0">
            <a:spAutoFit/>
          </a:bodyPr>
          <a:lstStyle/>
          <a:p>
            <a:r>
              <a:rPr lang="en-US" sz="1667" b="1" dirty="0" smtClean="0">
                <a:solidFill>
                  <a:schemeClr val="bg1"/>
                </a:solidFill>
              </a:rPr>
              <a:t>IBM Research AI</a:t>
            </a:r>
            <a:endParaRPr lang="en-US" sz="1667" b="1" dirty="0">
              <a:solidFill>
                <a:schemeClr val="bg1"/>
              </a:solidFill>
            </a:endParaRPr>
          </a:p>
        </p:txBody>
      </p:sp>
    </p:spTree>
    <p:extLst>
      <p:ext uri="{BB962C8B-B14F-4D97-AF65-F5344CB8AC3E}">
        <p14:creationId xmlns:p14="http://schemas.microsoft.com/office/powerpoint/2010/main" val="258803939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678" y="358452"/>
            <a:ext cx="10097823" cy="596635"/>
          </a:xfrm>
        </p:spPr>
        <p:txBody>
          <a:bodyPr/>
          <a:lstStyle>
            <a:lvl1pPr>
              <a:defRPr b="0"/>
            </a:lvl1pPr>
          </a:lstStyle>
          <a:p>
            <a:r>
              <a:rPr lang="en-US" smtClean="0"/>
              <a:t>Click to edit Master title style</a:t>
            </a:r>
            <a:endParaRPr lang="en-US" dirty="0"/>
          </a:p>
        </p:txBody>
      </p:sp>
      <p:sp>
        <p:nvSpPr>
          <p:cNvPr id="3" name="Content Placeholder 2"/>
          <p:cNvSpPr>
            <a:spLocks noGrp="1"/>
          </p:cNvSpPr>
          <p:nvPr>
            <p:ph idx="1"/>
          </p:nvPr>
        </p:nvSpPr>
        <p:spPr>
          <a:xfrm>
            <a:off x="864053" y="1357313"/>
            <a:ext cx="11019722" cy="5010831"/>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4"/>
          </p:nvPr>
        </p:nvSpPr>
        <p:spPr bwMode="auto">
          <a:xfrm>
            <a:off x="11451422" y="6537443"/>
            <a:ext cx="444500" cy="142875"/>
          </a:xfrm>
          <a:prstGeom prst="rect">
            <a:avLst/>
          </a:prstGeom>
          <a:noFill/>
          <a:ln>
            <a:noFill/>
          </a:ln>
          <a:effectLst/>
          <a:extLst/>
        </p:spPr>
        <p:txBody>
          <a:bodyPr vert="horz" wrap="square" lIns="0" tIns="0" rIns="0" bIns="0" numCol="1" anchor="t" anchorCtr="0" compatLnSpc="1">
            <a:prstTxWarp prst="textNoShape">
              <a:avLst/>
            </a:prstTxWarp>
          </a:bodyPr>
          <a:lstStyle>
            <a:lvl1pPr algn="r">
              <a:spcBef>
                <a:spcPct val="0"/>
              </a:spcBef>
              <a:buSzTx/>
              <a:buFontTx/>
              <a:buNone/>
              <a:defRPr sz="833" b="0">
                <a:ln>
                  <a:noFill/>
                </a:ln>
                <a:solidFill>
                  <a:schemeClr val="bg1"/>
                </a:solidFill>
                <a:latin typeface="Arial" charset="0"/>
                <a:ea typeface="ＭＳ Ｐゴシック" pitchFamily="34" charset="-128"/>
                <a:cs typeface="Arial" charset="0"/>
              </a:defRPr>
            </a:lvl1pPr>
          </a:lstStyle>
          <a:p>
            <a:fld id="{D6E202FB-E22D-44E5-88EE-134B92CD8D3A}" type="slidenum">
              <a:rPr lang="en-US" smtClean="0"/>
              <a:t>‹#›</a:t>
            </a:fld>
            <a:endParaRPr lang="en-US"/>
          </a:p>
        </p:txBody>
      </p:sp>
      <p:sp>
        <p:nvSpPr>
          <p:cNvPr id="6" name="Rectangle 5"/>
          <p:cNvSpPr>
            <a:spLocks noChangeArrowheads="1"/>
          </p:cNvSpPr>
          <p:nvPr/>
        </p:nvSpPr>
        <p:spPr bwMode="black">
          <a:xfrm>
            <a:off x="4462678" y="6510176"/>
            <a:ext cx="3266646" cy="197348"/>
          </a:xfrm>
          <a:prstGeom prst="rect">
            <a:avLst/>
          </a:prstGeom>
          <a:noFill/>
          <a:ln>
            <a:noFill/>
          </a:ln>
          <a:extLst/>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eaLnBrk="1" hangingPunct="1">
              <a:defRPr/>
            </a:pPr>
            <a:r>
              <a:rPr lang="en-US" altLang="en-US" sz="833" b="0" dirty="0" smtClean="0">
                <a:solidFill>
                  <a:srgbClr val="FFFFFF"/>
                </a:solidFill>
                <a:latin typeface="+mn-lt"/>
                <a:ea typeface="MS PGothic" pitchFamily="34" charset="-128"/>
              </a:rPr>
              <a:t>IBM Research AI</a:t>
            </a:r>
            <a:endParaRPr lang="en-US" altLang="en-US" sz="833" b="0" dirty="0">
              <a:solidFill>
                <a:srgbClr val="FFFFFF"/>
              </a:solidFill>
              <a:latin typeface="+mn-lt"/>
              <a:ea typeface="MS PGothic" pitchFamily="34" charset="-128"/>
            </a:endParaRPr>
          </a:p>
        </p:txBody>
      </p:sp>
    </p:spTree>
    <p:extLst>
      <p:ext uri="{BB962C8B-B14F-4D97-AF65-F5344CB8AC3E}">
        <p14:creationId xmlns:p14="http://schemas.microsoft.com/office/powerpoint/2010/main" val="377765290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9678" y="358452"/>
            <a:ext cx="10097823" cy="596635"/>
          </a:xfrm>
        </p:spPr>
        <p:txBody>
          <a:bodyPr/>
          <a:lstStyle/>
          <a:p>
            <a:r>
              <a:rPr lang="en-US" smtClean="0"/>
              <a:t>Click to edit Master title style</a:t>
            </a:r>
            <a:endParaRPr lang="en-US"/>
          </a:p>
        </p:txBody>
      </p:sp>
      <p:sp>
        <p:nvSpPr>
          <p:cNvPr id="5" name="Rectangle 6"/>
          <p:cNvSpPr>
            <a:spLocks noGrp="1" noChangeArrowheads="1"/>
          </p:cNvSpPr>
          <p:nvPr>
            <p:ph type="sldNum" sz="quarter" idx="4"/>
          </p:nvPr>
        </p:nvSpPr>
        <p:spPr bwMode="auto">
          <a:xfrm>
            <a:off x="11451422" y="6537443"/>
            <a:ext cx="444500" cy="142875"/>
          </a:xfrm>
          <a:prstGeom prst="rect">
            <a:avLst/>
          </a:prstGeom>
          <a:noFill/>
          <a:ln>
            <a:noFill/>
          </a:ln>
          <a:effectLst/>
          <a:extLst/>
        </p:spPr>
        <p:txBody>
          <a:bodyPr vert="horz" wrap="square" lIns="0" tIns="0" rIns="0" bIns="0" numCol="1" anchor="t" anchorCtr="0" compatLnSpc="1">
            <a:prstTxWarp prst="textNoShape">
              <a:avLst/>
            </a:prstTxWarp>
          </a:bodyPr>
          <a:lstStyle>
            <a:lvl1pPr algn="r">
              <a:spcBef>
                <a:spcPct val="0"/>
              </a:spcBef>
              <a:buSzTx/>
              <a:buFontTx/>
              <a:buNone/>
              <a:defRPr sz="833" b="0">
                <a:ln>
                  <a:noFill/>
                </a:ln>
                <a:solidFill>
                  <a:schemeClr val="bg1"/>
                </a:solidFill>
                <a:latin typeface="Arial" charset="0"/>
                <a:ea typeface="ＭＳ Ｐゴシック" pitchFamily="34" charset="-128"/>
                <a:cs typeface="Arial" charset="0"/>
              </a:defRPr>
            </a:lvl1pPr>
          </a:lstStyle>
          <a:p>
            <a:fld id="{D6E202FB-E22D-44E5-88EE-134B92CD8D3A}" type="slidenum">
              <a:rPr lang="en-US" smtClean="0"/>
              <a:t>‹#›</a:t>
            </a:fld>
            <a:endParaRPr lang="en-US"/>
          </a:p>
        </p:txBody>
      </p:sp>
      <p:sp>
        <p:nvSpPr>
          <p:cNvPr id="6" name="Rectangle 5"/>
          <p:cNvSpPr>
            <a:spLocks noChangeArrowheads="1"/>
          </p:cNvSpPr>
          <p:nvPr/>
        </p:nvSpPr>
        <p:spPr bwMode="black">
          <a:xfrm>
            <a:off x="4462678" y="6510176"/>
            <a:ext cx="3266646" cy="197348"/>
          </a:xfrm>
          <a:prstGeom prst="rect">
            <a:avLst/>
          </a:prstGeom>
          <a:noFill/>
          <a:ln>
            <a:noFill/>
          </a:ln>
          <a:extLst/>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eaLnBrk="1" hangingPunct="1">
              <a:defRPr/>
            </a:pPr>
            <a:r>
              <a:rPr lang="en-US" altLang="en-US" sz="833" b="0" dirty="0" smtClean="0">
                <a:solidFill>
                  <a:srgbClr val="FFFFFF"/>
                </a:solidFill>
                <a:latin typeface="+mn-lt"/>
                <a:ea typeface="MS PGothic" pitchFamily="34" charset="-128"/>
              </a:rPr>
              <a:t>IBM Research AI</a:t>
            </a:r>
            <a:endParaRPr lang="en-US" altLang="en-US" sz="833" b="0" dirty="0">
              <a:solidFill>
                <a:srgbClr val="FFFFFF"/>
              </a:solidFill>
              <a:latin typeface="+mn-lt"/>
              <a:ea typeface="MS PGothic" pitchFamily="34" charset="-128"/>
            </a:endParaRPr>
          </a:p>
        </p:txBody>
      </p:sp>
    </p:spTree>
    <p:extLst>
      <p:ext uri="{BB962C8B-B14F-4D97-AF65-F5344CB8AC3E}">
        <p14:creationId xmlns:p14="http://schemas.microsoft.com/office/powerpoint/2010/main" val="28341989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9678" y="358452"/>
            <a:ext cx="10085917" cy="596635"/>
          </a:xfrm>
        </p:spPr>
        <p:txBody>
          <a:bodyPr/>
          <a:lstStyle/>
          <a:p>
            <a:r>
              <a:rPr lang="en-US" smtClean="0"/>
              <a:t>Click to edit Master title style</a:t>
            </a:r>
            <a:endParaRPr lang="en-US"/>
          </a:p>
        </p:txBody>
      </p:sp>
      <p:sp>
        <p:nvSpPr>
          <p:cNvPr id="5" name="Rectangle 6"/>
          <p:cNvSpPr>
            <a:spLocks noGrp="1" noChangeArrowheads="1"/>
          </p:cNvSpPr>
          <p:nvPr>
            <p:ph type="sldNum" sz="quarter" idx="4"/>
          </p:nvPr>
        </p:nvSpPr>
        <p:spPr bwMode="auto">
          <a:xfrm>
            <a:off x="11451422" y="6537443"/>
            <a:ext cx="444500" cy="142875"/>
          </a:xfrm>
          <a:prstGeom prst="rect">
            <a:avLst/>
          </a:prstGeom>
          <a:noFill/>
          <a:ln>
            <a:noFill/>
          </a:ln>
          <a:effectLst/>
          <a:extLst/>
        </p:spPr>
        <p:txBody>
          <a:bodyPr vert="horz" wrap="square" lIns="0" tIns="0" rIns="0" bIns="0" numCol="1" anchor="t" anchorCtr="0" compatLnSpc="1">
            <a:prstTxWarp prst="textNoShape">
              <a:avLst/>
            </a:prstTxWarp>
          </a:bodyPr>
          <a:lstStyle>
            <a:lvl1pPr algn="r">
              <a:spcBef>
                <a:spcPct val="0"/>
              </a:spcBef>
              <a:buSzTx/>
              <a:buFontTx/>
              <a:buNone/>
              <a:defRPr sz="833" b="0">
                <a:ln>
                  <a:noFill/>
                </a:ln>
                <a:solidFill>
                  <a:schemeClr val="bg1"/>
                </a:solidFill>
                <a:latin typeface="Arial" charset="0"/>
                <a:ea typeface="ＭＳ Ｐゴシック" pitchFamily="34" charset="-128"/>
                <a:cs typeface="Arial" charset="0"/>
              </a:defRPr>
            </a:lvl1pPr>
          </a:lstStyle>
          <a:p>
            <a:fld id="{D6E202FB-E22D-44E5-88EE-134B92CD8D3A}" type="slidenum">
              <a:rPr lang="en-US" smtClean="0"/>
              <a:t>‹#›</a:t>
            </a:fld>
            <a:endParaRPr lang="en-US"/>
          </a:p>
        </p:txBody>
      </p:sp>
      <p:sp>
        <p:nvSpPr>
          <p:cNvPr id="6" name="Rectangle 5"/>
          <p:cNvSpPr>
            <a:spLocks noChangeArrowheads="1"/>
          </p:cNvSpPr>
          <p:nvPr/>
        </p:nvSpPr>
        <p:spPr bwMode="black">
          <a:xfrm>
            <a:off x="4462678" y="6510176"/>
            <a:ext cx="3266646" cy="197348"/>
          </a:xfrm>
          <a:prstGeom prst="rect">
            <a:avLst/>
          </a:prstGeom>
          <a:noFill/>
          <a:ln>
            <a:noFill/>
          </a:ln>
          <a:extLst/>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eaLnBrk="1" hangingPunct="1">
              <a:defRPr/>
            </a:pPr>
            <a:r>
              <a:rPr lang="en-US" altLang="en-US" sz="833" b="0" dirty="0" smtClean="0">
                <a:solidFill>
                  <a:srgbClr val="FFFFFF"/>
                </a:solidFill>
                <a:latin typeface="+mn-lt"/>
                <a:ea typeface="MS PGothic" pitchFamily="34" charset="-128"/>
              </a:rPr>
              <a:t>IBM Research AI</a:t>
            </a:r>
            <a:endParaRPr lang="en-US" altLang="en-US" sz="833" b="0" dirty="0">
              <a:solidFill>
                <a:srgbClr val="FFFFFF"/>
              </a:solidFill>
              <a:latin typeface="+mn-lt"/>
              <a:ea typeface="MS PGothic" pitchFamily="34" charset="-128"/>
            </a:endParaRPr>
          </a:p>
        </p:txBody>
      </p:sp>
    </p:spTree>
    <p:extLst>
      <p:ext uri="{BB962C8B-B14F-4D97-AF65-F5344CB8AC3E}">
        <p14:creationId xmlns:p14="http://schemas.microsoft.com/office/powerpoint/2010/main" val="350492213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91E73"/>
        </a:solidFill>
        <a:effectLst/>
      </p:bgPr>
    </p:bg>
    <p:spTree>
      <p:nvGrpSpPr>
        <p:cNvPr id="1" name=""/>
        <p:cNvGrpSpPr/>
        <p:nvPr/>
      </p:nvGrpSpPr>
      <p:grpSpPr>
        <a:xfrm>
          <a:off x="0" y="0"/>
          <a:ext cx="0" cy="0"/>
          <a:chOff x="0" y="0"/>
          <a:chExt cx="0" cy="0"/>
        </a:xfrm>
      </p:grpSpPr>
      <p:sp>
        <p:nvSpPr>
          <p:cNvPr id="4" name="Rectangle 6"/>
          <p:cNvSpPr>
            <a:spLocks noGrp="1" noChangeArrowheads="1"/>
          </p:cNvSpPr>
          <p:nvPr>
            <p:ph type="sldNum" sz="quarter" idx="4"/>
          </p:nvPr>
        </p:nvSpPr>
        <p:spPr bwMode="auto">
          <a:xfrm>
            <a:off x="11451422" y="6537443"/>
            <a:ext cx="444500" cy="142875"/>
          </a:xfrm>
          <a:prstGeom prst="rect">
            <a:avLst/>
          </a:prstGeom>
          <a:noFill/>
          <a:ln>
            <a:noFill/>
          </a:ln>
          <a:effectLst/>
          <a:extLst/>
        </p:spPr>
        <p:txBody>
          <a:bodyPr vert="horz" wrap="square" lIns="0" tIns="0" rIns="0" bIns="0" numCol="1" anchor="t" anchorCtr="0" compatLnSpc="1">
            <a:prstTxWarp prst="textNoShape">
              <a:avLst/>
            </a:prstTxWarp>
          </a:bodyPr>
          <a:lstStyle>
            <a:lvl1pPr algn="r">
              <a:spcBef>
                <a:spcPct val="0"/>
              </a:spcBef>
              <a:buSzTx/>
              <a:buFontTx/>
              <a:buNone/>
              <a:defRPr sz="833" b="0">
                <a:ln>
                  <a:noFill/>
                </a:ln>
                <a:solidFill>
                  <a:schemeClr val="bg1"/>
                </a:solidFill>
                <a:latin typeface="Arial" charset="0"/>
                <a:ea typeface="ＭＳ Ｐゴシック" pitchFamily="34" charset="-128"/>
                <a:cs typeface="Arial" charset="0"/>
              </a:defRPr>
            </a:lvl1pPr>
          </a:lstStyle>
          <a:p>
            <a:fld id="{D6E202FB-E22D-44E5-88EE-134B92CD8D3A}" type="slidenum">
              <a:rPr lang="en-US" smtClean="0"/>
              <a:t>‹#›</a:t>
            </a:fld>
            <a:endParaRPr lang="en-US"/>
          </a:p>
        </p:txBody>
      </p:sp>
      <p:sp>
        <p:nvSpPr>
          <p:cNvPr id="5" name="Rectangle 4"/>
          <p:cNvSpPr>
            <a:spLocks noChangeArrowheads="1"/>
          </p:cNvSpPr>
          <p:nvPr/>
        </p:nvSpPr>
        <p:spPr bwMode="black">
          <a:xfrm>
            <a:off x="4462678" y="6510176"/>
            <a:ext cx="3266646" cy="197348"/>
          </a:xfrm>
          <a:prstGeom prst="rect">
            <a:avLst/>
          </a:prstGeom>
          <a:noFill/>
          <a:ln>
            <a:noFill/>
          </a:ln>
          <a:extLst/>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eaLnBrk="1" hangingPunct="1">
              <a:defRPr/>
            </a:pPr>
            <a:r>
              <a:rPr lang="en-US" altLang="en-US" sz="833" b="0" dirty="0" smtClean="0">
                <a:solidFill>
                  <a:srgbClr val="FFFFFF"/>
                </a:solidFill>
                <a:latin typeface="+mn-lt"/>
                <a:ea typeface="MS PGothic" pitchFamily="34" charset="-128"/>
              </a:rPr>
              <a:t>IBM Research AI</a:t>
            </a:r>
            <a:endParaRPr lang="en-US" altLang="en-US" sz="833" b="0" dirty="0">
              <a:solidFill>
                <a:srgbClr val="FFFFFF"/>
              </a:solidFill>
              <a:latin typeface="+mn-lt"/>
              <a:ea typeface="MS PGothic" pitchFamily="34" charset="-128"/>
            </a:endParaRPr>
          </a:p>
        </p:txBody>
      </p:sp>
    </p:spTree>
    <p:extLst>
      <p:ext uri="{BB962C8B-B14F-4D97-AF65-F5344CB8AC3E}">
        <p14:creationId xmlns:p14="http://schemas.microsoft.com/office/powerpoint/2010/main" val="340286530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Rectangle 1"/>
          <p:cNvSpPr>
            <a:spLocks noChangeArrowheads="1"/>
          </p:cNvSpPr>
          <p:nvPr/>
        </p:nvSpPr>
        <p:spPr bwMode="black">
          <a:xfrm>
            <a:off x="4462678" y="6510176"/>
            <a:ext cx="3266646" cy="197348"/>
          </a:xfrm>
          <a:prstGeom prst="rect">
            <a:avLst/>
          </a:prstGeom>
          <a:noFill/>
          <a:ln>
            <a:noFill/>
          </a:ln>
          <a:extLst/>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eaLnBrk="1" hangingPunct="1">
              <a:defRPr/>
            </a:pPr>
            <a:r>
              <a:rPr lang="en-US" altLang="en-US" sz="833" b="0" dirty="0" smtClean="0">
                <a:solidFill>
                  <a:srgbClr val="FFFFFF"/>
                </a:solidFill>
                <a:latin typeface="+mn-lt"/>
                <a:ea typeface="MS PGothic" pitchFamily="34" charset="-128"/>
              </a:rPr>
              <a:t>IBM Research AI</a:t>
            </a:r>
            <a:endParaRPr lang="en-US" altLang="en-US" sz="833" b="0" dirty="0">
              <a:solidFill>
                <a:srgbClr val="FFFFFF"/>
              </a:solidFill>
              <a:latin typeface="+mn-lt"/>
              <a:ea typeface="MS PGothic" pitchFamily="34" charset="-128"/>
            </a:endParaRPr>
          </a:p>
        </p:txBody>
      </p:sp>
    </p:spTree>
    <p:extLst>
      <p:ext uri="{BB962C8B-B14F-4D97-AF65-F5344CB8AC3E}">
        <p14:creationId xmlns:p14="http://schemas.microsoft.com/office/powerpoint/2010/main" val="324880404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304800" y="1499617"/>
            <a:ext cx="5486400" cy="4781127"/>
          </a:xfrm>
          <a:prstGeom prst="rect">
            <a:avLst/>
          </a:prstGeo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a:prstGeom prst="rect">
            <a:avLst/>
          </a:prstGeo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5519614"/>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smtClean="0"/>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7984835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9639721"/>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4" y="609600"/>
            <a:ext cx="105283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13834" y="1822450"/>
            <a:ext cx="5162551" cy="44973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79584" y="1822450"/>
            <a:ext cx="5162549" cy="44973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492317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176324665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840902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417784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52749040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78463030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8468614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65183578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7870319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4098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Tree>
    <p:extLst>
      <p:ext uri="{BB962C8B-B14F-4D97-AF65-F5344CB8AC3E}">
        <p14:creationId xmlns:p14="http://schemas.microsoft.com/office/powerpoint/2010/main" val="186251153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067999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211130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1403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28149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700789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060152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67146389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09750283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199687199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305888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74105943"/>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7275515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6671986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655586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8436087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41339426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41827452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878206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917757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197497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297858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12743719"/>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421069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20685365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10245124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63622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9238423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89903063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8914663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92637823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286220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446220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8195461"/>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31141544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178061186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21018097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379080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95868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575405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28404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65202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71118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5178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6E202FB-E22D-44E5-88EE-134B92CD8D3A}"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82012195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3782582546"/>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06504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50472633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79781573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63504101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283326112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79292638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607007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1997626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1374887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897315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104170097"/>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256532877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342231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30234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136899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49945265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67164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87414414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134729228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91592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288204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204207718"/>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80063792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359087723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56523077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585344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7245336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40018149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268656653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97512661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23552609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448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79398708"/>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03264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09025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265113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104185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30018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16566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46958541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19153874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00614148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2403527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0451398"/>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82759197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2141078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4829219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8242492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7268803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54207581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241895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90703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20433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2939363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0168436"/>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722638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44092160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401177361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14265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69473458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356251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88623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581806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621338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7883536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Tree>
    <p:extLst>
      <p:ext uri="{BB962C8B-B14F-4D97-AF65-F5344CB8AC3E}">
        <p14:creationId xmlns:p14="http://schemas.microsoft.com/office/powerpoint/2010/main" val="324023342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134334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280752856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158065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84275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Tree>
    <p:extLst>
      <p:ext uri="{BB962C8B-B14F-4D97-AF65-F5344CB8AC3E}">
        <p14:creationId xmlns:p14="http://schemas.microsoft.com/office/powerpoint/2010/main" val="66524255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27920940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A48FB3E-72E2-4D5F-BDB5-A71BAF26DF1E}"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202FB-E22D-44E5-88EE-134B92CD8D3A}" type="slidenum">
              <a:rPr lang="en-US" smtClean="0"/>
              <a:t>‹#›</a:t>
            </a:fld>
            <a:endParaRPr lang="en-US"/>
          </a:p>
        </p:txBody>
      </p:sp>
    </p:spTree>
    <p:extLst>
      <p:ext uri="{BB962C8B-B14F-4D97-AF65-F5344CB8AC3E}">
        <p14:creationId xmlns:p14="http://schemas.microsoft.com/office/powerpoint/2010/main" val="22976362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smtClean="0"/>
              <a:t>Group Name / DOC ID / Month XX, 2017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130339095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smtClean="0"/>
              <a:t>Group Name / DOC ID / Month XX, 2017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5711506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smtClean="0"/>
              <a:t>Group Name / DOC ID / Month XX, 2017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Tree>
    <p:extLst>
      <p:ext uri="{BB962C8B-B14F-4D97-AF65-F5344CB8AC3E}">
        <p14:creationId xmlns:p14="http://schemas.microsoft.com/office/powerpoint/2010/main" val="21958160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347163719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smtClean="0"/>
              <a:t>Click to edit Master text styles</a:t>
            </a:r>
          </a:p>
        </p:txBody>
      </p:sp>
    </p:spTree>
    <p:extLst>
      <p:ext uri="{BB962C8B-B14F-4D97-AF65-F5344CB8AC3E}">
        <p14:creationId xmlns:p14="http://schemas.microsoft.com/office/powerpoint/2010/main" val="289768119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346912678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smtClean="0"/>
              <a:t>Group Name / DOC ID / Month XX, 2017 / © 2018 IBM Corporation</a:t>
            </a:r>
            <a:endParaRPr lang="en-US" dirty="0"/>
          </a:p>
        </p:txBody>
      </p:sp>
    </p:spTree>
    <p:extLst>
      <p:ext uri="{BB962C8B-B14F-4D97-AF65-F5344CB8AC3E}">
        <p14:creationId xmlns:p14="http://schemas.microsoft.com/office/powerpoint/2010/main" val="191749912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 / © 2018 IBM Corporation</a:t>
            </a:r>
            <a:endParaRPr lang="en-US" dirty="0"/>
          </a:p>
        </p:txBody>
      </p:sp>
    </p:spTree>
    <p:extLst>
      <p:ext uri="{BB962C8B-B14F-4D97-AF65-F5344CB8AC3E}">
        <p14:creationId xmlns:p14="http://schemas.microsoft.com/office/powerpoint/2010/main" val="401709614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smtClean="0"/>
              <a:t>Click to edit Master text styles</a:t>
            </a:r>
          </a:p>
        </p:txBody>
      </p:sp>
    </p:spTree>
    <p:extLst>
      <p:ext uri="{BB962C8B-B14F-4D97-AF65-F5344CB8AC3E}">
        <p14:creationId xmlns:p14="http://schemas.microsoft.com/office/powerpoint/2010/main" val="42935060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435016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588535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9271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562998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16789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3979428088"/>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618074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2861985"/>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Tree>
    <p:extLst>
      <p:ext uri="{BB962C8B-B14F-4D97-AF65-F5344CB8AC3E}">
        <p14:creationId xmlns:p14="http://schemas.microsoft.com/office/powerpoint/2010/main" val="216778174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3535759742"/>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232378360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2133368590"/>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56661900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40296061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8389009"/>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3442558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2018005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407892189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421631190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905561"/>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818555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1668717"/>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71054274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246652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1808565275"/>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113759893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6150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229602303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Tree>
    <p:extLst>
      <p:ext uri="{BB962C8B-B14F-4D97-AF65-F5344CB8AC3E}">
        <p14:creationId xmlns:p14="http://schemas.microsoft.com/office/powerpoint/2010/main" val="203951491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937192692"/>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smtClean="0"/>
              <a:t>Group Name / DOC ID / Month XX, 2017 / © 2017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281921422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807307818"/>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Tree>
    <p:extLst>
      <p:ext uri="{BB962C8B-B14F-4D97-AF65-F5344CB8AC3E}">
        <p14:creationId xmlns:p14="http://schemas.microsoft.com/office/powerpoint/2010/main" val="1123143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61689618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2731353717"/>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52965714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2041759619"/>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smtClean="0"/>
              <a:t>Click to edit Master text styles</a:t>
            </a:r>
          </a:p>
        </p:txBody>
      </p:sp>
    </p:spTree>
    <p:extLst>
      <p:ext uri="{BB962C8B-B14F-4D97-AF65-F5344CB8AC3E}">
        <p14:creationId xmlns:p14="http://schemas.microsoft.com/office/powerpoint/2010/main" val="68283779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smtClean="0"/>
              <a:t>Click to edit Master text styles</a:t>
            </a:r>
          </a:p>
        </p:txBody>
      </p:sp>
    </p:spTree>
    <p:extLst>
      <p:ext uri="{BB962C8B-B14F-4D97-AF65-F5344CB8AC3E}">
        <p14:creationId xmlns:p14="http://schemas.microsoft.com/office/powerpoint/2010/main" val="805262101"/>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93478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8121240"/>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124894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7212344"/>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3660040"/>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0718635"/>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086021"/>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Tree>
    <p:extLst>
      <p:ext uri="{BB962C8B-B14F-4D97-AF65-F5344CB8AC3E}">
        <p14:creationId xmlns:p14="http://schemas.microsoft.com/office/powerpoint/2010/main" val="805035289"/>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2594427165"/>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87751850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2683831"/>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Tree>
    <p:extLst>
      <p:ext uri="{BB962C8B-B14F-4D97-AF65-F5344CB8AC3E}">
        <p14:creationId xmlns:p14="http://schemas.microsoft.com/office/powerpoint/2010/main" val="984720606"/>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281518331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651484435"/>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64548844"/>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14180276"/>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81156597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989896384"/>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4943222"/>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8691034"/>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37334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theme" Target="../theme/theme3.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theme" Target="../theme/theme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10" Type="http://schemas.openxmlformats.org/officeDocument/2006/relationships/theme" Target="../theme/theme5.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theme" Target="../theme/theme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theme" Target="../theme/theme7.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theme" Target="../theme/theme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6E202FB-E22D-44E5-88EE-134B92CD8D3A}" type="slidenum">
              <a:rPr lang="en-US" smtClean="0"/>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22548752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timing>
    <p:tnLst>
      <p:par>
        <p:cTn id="1" dur="indefinite" restart="never" nodeType="tmRoot"/>
      </p:par>
    </p:tnLst>
  </p:timing>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smtClean="0"/>
              <a:t>Group Name / DOC ID / Month XX, 2017 / © 2018 IBM Corporation</a:t>
            </a:r>
            <a:endParaRPr lang="en-US" dirty="0"/>
          </a:p>
        </p:txBody>
      </p:sp>
    </p:spTree>
    <p:extLst>
      <p:ext uri="{BB962C8B-B14F-4D97-AF65-F5344CB8AC3E}">
        <p14:creationId xmlns:p14="http://schemas.microsoft.com/office/powerpoint/2010/main" val="5759703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Lst>
  <p:timing>
    <p:tnLst>
      <p:par>
        <p:cTn id="1" dur="indefinite" restart="never" nodeType="tmRoot"/>
      </p:par>
    </p:tnLst>
  </p:timing>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311920275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Lst>
  <p:timing>
    <p:tnLst>
      <p:par>
        <p:cTn id="1" dur="indefinite" restart="never" nodeType="tmRoot"/>
      </p:par>
    </p:tnLst>
  </p:timing>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smtClean="0"/>
              <a:t>Group Name / DOC ID / Month XX, 2017 / © 2017 IBM Corporation</a:t>
            </a:r>
            <a:endParaRPr lang="en-US"/>
          </a:p>
        </p:txBody>
      </p:sp>
    </p:spTree>
    <p:extLst>
      <p:ext uri="{BB962C8B-B14F-4D97-AF65-F5344CB8AC3E}">
        <p14:creationId xmlns:p14="http://schemas.microsoft.com/office/powerpoint/2010/main" val="45211992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Lst>
  <p:timing>
    <p:tnLst>
      <p:par>
        <p:cTn id="1" dur="indefinite" restart="never" nodeType="tmRoot"/>
      </p:par>
    </p:tnLst>
  </p:timing>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91E7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79678" y="358452"/>
            <a:ext cx="10097823" cy="596635"/>
          </a:xfrm>
          <a:prstGeom prst="rect">
            <a:avLst/>
          </a:prstGeom>
          <a:noFill/>
          <a:ln w="9525">
            <a:noFill/>
            <a:miter lim="800000"/>
            <a:headEnd/>
            <a:tailEnd/>
          </a:ln>
        </p:spPr>
        <p:txBody>
          <a:bodyPr vert="horz" wrap="square" lIns="0" tIns="0" rIns="640080" bIns="0" numCol="1" anchor="t" anchorCtr="0" compatLnSpc="1">
            <a:prstTxWarp prst="textNoShape">
              <a:avLst/>
            </a:prstTxWarp>
          </a:bodyPr>
          <a:lstStyle/>
          <a:p>
            <a:pPr lvl="0"/>
            <a:r>
              <a:rPr lang="en-US" smtClean="0"/>
              <a:t>Click to edit Master title style</a:t>
            </a:r>
            <a:endParaRPr lang="en-US" dirty="0"/>
          </a:p>
        </p:txBody>
      </p:sp>
      <p:sp>
        <p:nvSpPr>
          <p:cNvPr id="6" name="Rectangle 6"/>
          <p:cNvSpPr>
            <a:spLocks noChangeArrowheads="1"/>
          </p:cNvSpPr>
          <p:nvPr/>
        </p:nvSpPr>
        <p:spPr bwMode="black">
          <a:xfrm>
            <a:off x="490802" y="6510176"/>
            <a:ext cx="3266646" cy="197348"/>
          </a:xfrm>
          <a:prstGeom prst="rect">
            <a:avLst/>
          </a:prstGeom>
          <a:noFill/>
          <a:ln>
            <a:noFill/>
          </a:ln>
          <a:extLst/>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defRPr/>
            </a:pPr>
            <a:r>
              <a:rPr lang="en-US" altLang="en-US" sz="833" b="0" dirty="0">
                <a:solidFill>
                  <a:srgbClr val="FFFFFF"/>
                </a:solidFill>
                <a:latin typeface="+mn-lt"/>
                <a:ea typeface="MS PGothic" pitchFamily="34" charset="-128"/>
              </a:rPr>
              <a:t>© </a:t>
            </a:r>
            <a:r>
              <a:rPr lang="en-US" altLang="en-US" sz="833" b="0" dirty="0" smtClean="0">
                <a:solidFill>
                  <a:srgbClr val="FFFFFF"/>
                </a:solidFill>
                <a:latin typeface="+mn-lt"/>
                <a:ea typeface="MS PGothic" pitchFamily="34" charset="-128"/>
              </a:rPr>
              <a:t>2018 </a:t>
            </a:r>
            <a:r>
              <a:rPr lang="en-US" altLang="en-US" sz="833" b="0" dirty="0">
                <a:solidFill>
                  <a:srgbClr val="FFFFFF"/>
                </a:solidFill>
                <a:latin typeface="+mn-lt"/>
                <a:ea typeface="MS PGothic" pitchFamily="34" charset="-128"/>
              </a:rPr>
              <a:t>International Business Machines Corporation</a:t>
            </a:r>
          </a:p>
        </p:txBody>
      </p:sp>
    </p:spTree>
    <p:extLst>
      <p:ext uri="{BB962C8B-B14F-4D97-AF65-F5344CB8AC3E}">
        <p14:creationId xmlns:p14="http://schemas.microsoft.com/office/powerpoint/2010/main" val="388468356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925" r:id="rId9"/>
  </p:sldLayoutIdLst>
  <p:transition>
    <p:fade/>
  </p:transition>
  <p:txStyles>
    <p:titleStyle>
      <a:lvl1pPr algn="l" defTabSz="1088717" rtl="0" eaLnBrk="1" fontAlgn="base" hangingPunct="1">
        <a:lnSpc>
          <a:spcPct val="90000"/>
        </a:lnSpc>
        <a:spcBef>
          <a:spcPct val="0"/>
        </a:spcBef>
        <a:spcAft>
          <a:spcPct val="0"/>
        </a:spcAft>
        <a:defRPr sz="2667" b="0" i="0" kern="1200">
          <a:solidFill>
            <a:schemeClr val="bg1"/>
          </a:solidFill>
          <a:latin typeface="+mj-lt"/>
          <a:ea typeface="ＭＳ Ｐゴシック" pitchFamily="15" charset="-128"/>
          <a:cs typeface="ＭＳ Ｐゴシック" pitchFamily="15" charset="-128"/>
        </a:defRPr>
      </a:lvl1pPr>
      <a:lvl2pPr algn="l" defTabSz="1088717" rtl="0" eaLnBrk="1" fontAlgn="base" hangingPunct="1">
        <a:lnSpc>
          <a:spcPct val="90000"/>
        </a:lnSpc>
        <a:spcBef>
          <a:spcPct val="0"/>
        </a:spcBef>
        <a:spcAft>
          <a:spcPct val="0"/>
        </a:spcAft>
        <a:defRPr sz="2667">
          <a:solidFill>
            <a:schemeClr val="tx1"/>
          </a:solidFill>
          <a:latin typeface="Arial" panose="020B0604020202020204" pitchFamily="34" charset="0"/>
          <a:ea typeface="ＭＳ Ｐゴシック" pitchFamily="15" charset="-128"/>
          <a:cs typeface="ＭＳ Ｐゴシック" pitchFamily="15" charset="-128"/>
        </a:defRPr>
      </a:lvl2pPr>
      <a:lvl3pPr algn="l" defTabSz="1088717" rtl="0" eaLnBrk="1" fontAlgn="base" hangingPunct="1">
        <a:lnSpc>
          <a:spcPct val="90000"/>
        </a:lnSpc>
        <a:spcBef>
          <a:spcPct val="0"/>
        </a:spcBef>
        <a:spcAft>
          <a:spcPct val="0"/>
        </a:spcAft>
        <a:defRPr sz="2667">
          <a:solidFill>
            <a:schemeClr val="tx1"/>
          </a:solidFill>
          <a:latin typeface="Arial" panose="020B0604020202020204" pitchFamily="34" charset="0"/>
          <a:ea typeface="ＭＳ Ｐゴシック" pitchFamily="15" charset="-128"/>
          <a:cs typeface="ＭＳ Ｐゴシック" pitchFamily="15" charset="-128"/>
        </a:defRPr>
      </a:lvl3pPr>
      <a:lvl4pPr algn="l" defTabSz="1088717" rtl="0" eaLnBrk="1" fontAlgn="base" hangingPunct="1">
        <a:lnSpc>
          <a:spcPct val="90000"/>
        </a:lnSpc>
        <a:spcBef>
          <a:spcPct val="0"/>
        </a:spcBef>
        <a:spcAft>
          <a:spcPct val="0"/>
        </a:spcAft>
        <a:defRPr sz="2667">
          <a:solidFill>
            <a:schemeClr val="tx1"/>
          </a:solidFill>
          <a:latin typeface="Arial" panose="020B0604020202020204" pitchFamily="34" charset="0"/>
          <a:ea typeface="ＭＳ Ｐゴシック" pitchFamily="15" charset="-128"/>
          <a:cs typeface="ＭＳ Ｐゴシック" pitchFamily="15" charset="-128"/>
        </a:defRPr>
      </a:lvl4pPr>
      <a:lvl5pPr algn="l" defTabSz="1088717" rtl="0" eaLnBrk="1" fontAlgn="base" hangingPunct="1">
        <a:lnSpc>
          <a:spcPct val="90000"/>
        </a:lnSpc>
        <a:spcBef>
          <a:spcPct val="0"/>
        </a:spcBef>
        <a:spcAft>
          <a:spcPct val="0"/>
        </a:spcAft>
        <a:defRPr sz="2667">
          <a:solidFill>
            <a:schemeClr val="tx1"/>
          </a:solidFill>
          <a:latin typeface="Arial" panose="020B0604020202020204" pitchFamily="34" charset="0"/>
          <a:ea typeface="ＭＳ Ｐゴシック" pitchFamily="15" charset="-128"/>
          <a:cs typeface="ＭＳ Ｐゴシック" pitchFamily="15" charset="-128"/>
        </a:defRPr>
      </a:lvl5pPr>
      <a:lvl6pPr marL="380985" algn="l" defTabSz="1088717" rtl="0" eaLnBrk="1" fontAlgn="base" hangingPunct="1">
        <a:spcBef>
          <a:spcPct val="0"/>
        </a:spcBef>
        <a:spcAft>
          <a:spcPct val="0"/>
        </a:spcAft>
        <a:defRPr sz="3250">
          <a:solidFill>
            <a:srgbClr val="00B3EF"/>
          </a:solidFill>
          <a:latin typeface="Arial" panose="020B0604020202020204" pitchFamily="34" charset="0"/>
        </a:defRPr>
      </a:lvl6pPr>
      <a:lvl7pPr marL="761970" algn="l" defTabSz="1088717" rtl="0" eaLnBrk="1" fontAlgn="base" hangingPunct="1">
        <a:spcBef>
          <a:spcPct val="0"/>
        </a:spcBef>
        <a:spcAft>
          <a:spcPct val="0"/>
        </a:spcAft>
        <a:defRPr sz="3250">
          <a:solidFill>
            <a:srgbClr val="00B3EF"/>
          </a:solidFill>
          <a:latin typeface="Arial" panose="020B0604020202020204" pitchFamily="34" charset="0"/>
        </a:defRPr>
      </a:lvl7pPr>
      <a:lvl8pPr marL="1142954" algn="l" defTabSz="1088717" rtl="0" eaLnBrk="1" fontAlgn="base" hangingPunct="1">
        <a:spcBef>
          <a:spcPct val="0"/>
        </a:spcBef>
        <a:spcAft>
          <a:spcPct val="0"/>
        </a:spcAft>
        <a:defRPr sz="3250">
          <a:solidFill>
            <a:srgbClr val="00B3EF"/>
          </a:solidFill>
          <a:latin typeface="Arial" panose="020B0604020202020204" pitchFamily="34" charset="0"/>
        </a:defRPr>
      </a:lvl8pPr>
      <a:lvl9pPr marL="1523939" algn="l" defTabSz="1088717" rtl="0" eaLnBrk="1" fontAlgn="base" hangingPunct="1">
        <a:spcBef>
          <a:spcPct val="0"/>
        </a:spcBef>
        <a:spcAft>
          <a:spcPct val="0"/>
        </a:spcAft>
        <a:defRPr sz="3250">
          <a:solidFill>
            <a:srgbClr val="00B3EF"/>
          </a:solidFill>
          <a:latin typeface="Arial" panose="020B0604020202020204" pitchFamily="34" charset="0"/>
        </a:defRPr>
      </a:lvl9pPr>
    </p:titleStyle>
    <p:bodyStyle>
      <a:lvl1pPr marL="203721" indent="-203721" algn="l" defTabSz="1088717" rtl="0" eaLnBrk="1" fontAlgn="base" hangingPunct="1">
        <a:spcBef>
          <a:spcPct val="0"/>
        </a:spcBef>
        <a:spcAft>
          <a:spcPct val="20000"/>
        </a:spcAft>
        <a:buClr>
          <a:schemeClr val="tx1"/>
        </a:buClr>
        <a:buFont typeface="Wingdings" pitchFamily="2" charset="2"/>
        <a:buChar char="§"/>
        <a:defRPr sz="2333" kern="1200">
          <a:solidFill>
            <a:schemeClr val="tx1"/>
          </a:solidFill>
          <a:latin typeface="+mn-lt"/>
          <a:ea typeface="ＭＳ Ｐゴシック" pitchFamily="15" charset="-128"/>
          <a:cs typeface="ＭＳ Ｐゴシック" pitchFamily="15" charset="-128"/>
        </a:defRPr>
      </a:lvl1pPr>
      <a:lvl2pPr marL="682598" indent="-273833" algn="l" defTabSz="1088717" rtl="0" eaLnBrk="1" fontAlgn="base" hangingPunct="1">
        <a:spcBef>
          <a:spcPct val="0"/>
        </a:spcBef>
        <a:spcAft>
          <a:spcPct val="15000"/>
        </a:spcAft>
        <a:buClr>
          <a:schemeClr val="tx1"/>
        </a:buClr>
        <a:buFont typeface="Arial" charset="0"/>
        <a:buChar char="–"/>
        <a:defRPr sz="1833" kern="1200">
          <a:solidFill>
            <a:schemeClr val="tx1"/>
          </a:solidFill>
          <a:latin typeface="+mn-lt"/>
          <a:ea typeface="ＭＳ Ｐゴシック" pitchFamily="15" charset="-128"/>
          <a:cs typeface="+mn-cs"/>
        </a:defRPr>
      </a:lvl2pPr>
      <a:lvl3pPr marL="1222326" indent="-271187" algn="l" defTabSz="1088717" rtl="0" eaLnBrk="1" fontAlgn="base" hangingPunct="1">
        <a:spcBef>
          <a:spcPct val="20000"/>
        </a:spcBef>
        <a:spcAft>
          <a:spcPct val="0"/>
        </a:spcAft>
        <a:buClr>
          <a:schemeClr val="tx1"/>
        </a:buClr>
        <a:defRPr kern="1200">
          <a:solidFill>
            <a:schemeClr val="tx1"/>
          </a:solidFill>
          <a:latin typeface="+mn-lt"/>
          <a:ea typeface="ＭＳ Ｐゴシック" pitchFamily="15" charset="-128"/>
          <a:cs typeface="+mn-cs"/>
        </a:defRPr>
      </a:lvl3pPr>
      <a:lvl4pPr marL="1764700" indent="-271187" algn="l" defTabSz="1088717" rtl="0" eaLnBrk="1" fontAlgn="base" hangingPunct="1">
        <a:spcBef>
          <a:spcPct val="20000"/>
        </a:spcBef>
        <a:spcAft>
          <a:spcPct val="0"/>
        </a:spcAft>
        <a:buClr>
          <a:schemeClr val="tx1"/>
        </a:buClr>
        <a:defRPr kern="1200">
          <a:solidFill>
            <a:schemeClr val="tx1"/>
          </a:solidFill>
          <a:latin typeface="+mn-lt"/>
          <a:ea typeface="ＭＳ Ｐゴシック" pitchFamily="15" charset="-128"/>
          <a:cs typeface="+mn-cs"/>
        </a:defRPr>
      </a:lvl4pPr>
      <a:lvl5pPr marL="2309720" indent="-272510" algn="l" defTabSz="1088717" rtl="0" eaLnBrk="1" fontAlgn="base" hangingPunct="1">
        <a:spcBef>
          <a:spcPct val="20000"/>
        </a:spcBef>
        <a:spcAft>
          <a:spcPct val="0"/>
        </a:spcAft>
        <a:buClr>
          <a:schemeClr val="tx1"/>
        </a:buClr>
        <a:defRPr kern="1200">
          <a:solidFill>
            <a:schemeClr val="tx1"/>
          </a:solidFill>
          <a:latin typeface="+mn-lt"/>
          <a:ea typeface="ＭＳ Ｐゴシック" pitchFamily="15" charset="-128"/>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defTabSz="914377"/>
            <a:fld id="{D0BE6F14-FF48-0F4F-A8AA-2E3F25371E4A}" type="slidenum">
              <a:rPr lang="en-US" smtClean="0">
                <a:solidFill>
                  <a:srgbClr val="FFFFFF"/>
                </a:solidFill>
              </a:rPr>
              <a:pPr defTabSz="914377"/>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77"/>
            <a:r>
              <a:rPr lang="en-US" smtClean="0">
                <a:solidFill>
                  <a:srgbClr val="FFFFFF"/>
                </a:solidFill>
              </a:rPr>
              <a:t>IBM Research AI / November 17, 2017 / © 2017 IBM Corporation</a:t>
            </a:r>
            <a:endParaRPr lang="en-US">
              <a:solidFill>
                <a:srgbClr val="FFFFFF"/>
              </a:solidFill>
            </a:endParaRPr>
          </a:p>
        </p:txBody>
      </p:sp>
    </p:spTree>
    <p:extLst>
      <p:ext uri="{BB962C8B-B14F-4D97-AF65-F5344CB8AC3E}">
        <p14:creationId xmlns:p14="http://schemas.microsoft.com/office/powerpoint/2010/main" val="102156849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pos="1296">
          <p15:clr>
            <a:srgbClr val="F26B43"/>
          </p15:clr>
        </p15:guide>
        <p15:guide id="4294967295" orient="horz" pos="1619">
          <p15:clr>
            <a:srgbClr val="F26B43"/>
          </p15:clr>
        </p15:guide>
        <p15:guide id="4294967295" orient="horz" pos="1216">
          <p15:clr>
            <a:srgbClr val="F26B43"/>
          </p15:clr>
        </p15:guide>
        <p15:guide id="4294967295" orient="horz" pos="813">
          <p15:clr>
            <a:srgbClr val="F26B43"/>
          </p15:clr>
        </p15:guide>
        <p15:guide id="4294967295" orient="horz" pos="2022">
          <p15:clr>
            <a:srgbClr val="F26B43"/>
          </p15:clr>
        </p15:guide>
        <p15:guide id="4294967295" orient="horz" pos="2426">
          <p15:clr>
            <a:srgbClr val="F26B43"/>
          </p15:clr>
        </p15:guide>
        <p15:guide id="4294967295" orient="horz" pos="2829">
          <p15:clr>
            <a:srgbClr val="F26B43"/>
          </p15:clr>
        </p15:guide>
        <p15:guide id="4294967295" pos="2880">
          <p15:clr>
            <a:srgbClr val="F26B43"/>
          </p15:clr>
        </p15:guide>
        <p15:guide id="4294967295" pos="2736">
          <p15:clr>
            <a:srgbClr val="F26B43"/>
          </p15:clr>
        </p15:guide>
        <p15:guide id="4294967295" pos="1584">
          <p15:clr>
            <a:srgbClr val="F26B43"/>
          </p15:clr>
        </p15:guide>
        <p15:guide id="4294967295" pos="1440">
          <p15:clr>
            <a:srgbClr val="F26B43"/>
          </p15:clr>
        </p15:guide>
        <p15:guide id="4294967295" pos="3024">
          <p15:clr>
            <a:srgbClr val="F26B43"/>
          </p15:clr>
        </p15:guide>
        <p15:guide id="4294967295" pos="4320">
          <p15:clr>
            <a:srgbClr val="F26B43"/>
          </p15:clr>
        </p15:guide>
        <p15:guide id="4294967295" pos="144">
          <p15:clr>
            <a:srgbClr val="F26B43"/>
          </p15:clr>
        </p15:guide>
        <p15:guide id="4294967295" pos="5616">
          <p15:clr>
            <a:srgbClr val="F26B43"/>
          </p15:clr>
        </p15:guide>
        <p15:guide id="4294967295" orient="horz" pos="142">
          <p15:clr>
            <a:srgbClr val="F26B43"/>
          </p15:clr>
        </p15:guide>
        <p15:guide id="4294967295" pos="4176">
          <p15:clr>
            <a:srgbClr val="F26B43"/>
          </p15:clr>
        </p15:guide>
        <p15:guide id="4294967295" pos="4464">
          <p15:clr>
            <a:srgbClr val="F26B43"/>
          </p15:clr>
        </p15:guide>
        <p15:guide id="4294967295" orient="horz" pos="3098">
          <p15:clr>
            <a:srgbClr val="F26B43"/>
          </p15:clr>
        </p15:guide>
        <p15:guide id="4294967295" orient="horz" pos="420">
          <p15:clr>
            <a:srgbClr val="F26B43"/>
          </p15:clr>
        </p15:guide>
        <p15:guide id="4294967295"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defTabSz="914377"/>
            <a:fld id="{D0BE6F14-FF48-0F4F-A8AA-2E3F25371E4A}" type="slidenum">
              <a:rPr lang="en-US" smtClean="0">
                <a:solidFill>
                  <a:srgbClr val="FFFFFF"/>
                </a:solidFill>
              </a:rPr>
              <a:pPr defTabSz="914377"/>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77"/>
            <a:r>
              <a:rPr lang="en-US" smtClean="0">
                <a:solidFill>
                  <a:srgbClr val="FFFFFF"/>
                </a:solidFill>
              </a:rPr>
              <a:t>IBM Research AI / November 17, 2017 / © 2017 IBM Corporation</a:t>
            </a:r>
            <a:endParaRPr lang="en-US">
              <a:solidFill>
                <a:srgbClr val="FFFFFF"/>
              </a:solidFill>
            </a:endParaRPr>
          </a:p>
        </p:txBody>
      </p:sp>
    </p:spTree>
    <p:extLst>
      <p:ext uri="{BB962C8B-B14F-4D97-AF65-F5344CB8AC3E}">
        <p14:creationId xmlns:p14="http://schemas.microsoft.com/office/powerpoint/2010/main" val="2397481604"/>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 id="2147483879" r:id="rId26"/>
    <p:sldLayoutId id="2147483880" r:id="rId27"/>
    <p:sldLayoutId id="2147483881" r:id="rId28"/>
    <p:sldLayoutId id="2147483882" r:id="rId29"/>
    <p:sldLayoutId id="2147483883" r:id="rId30"/>
    <p:sldLayoutId id="2147483884" r:id="rId31"/>
    <p:sldLayoutId id="2147483885" r:id="rId32"/>
    <p:sldLayoutId id="2147483886" r:id="rId33"/>
    <p:sldLayoutId id="2147483887" r:id="rId34"/>
    <p:sldLayoutId id="2147483888"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pos="1296">
          <p15:clr>
            <a:srgbClr val="F26B43"/>
          </p15:clr>
        </p15:guide>
        <p15:guide id="4294967295" orient="horz" pos="1619">
          <p15:clr>
            <a:srgbClr val="F26B43"/>
          </p15:clr>
        </p15:guide>
        <p15:guide id="4294967295" orient="horz" pos="1216">
          <p15:clr>
            <a:srgbClr val="F26B43"/>
          </p15:clr>
        </p15:guide>
        <p15:guide id="4294967295" orient="horz" pos="813">
          <p15:clr>
            <a:srgbClr val="F26B43"/>
          </p15:clr>
        </p15:guide>
        <p15:guide id="4294967295" orient="horz" pos="2022">
          <p15:clr>
            <a:srgbClr val="F26B43"/>
          </p15:clr>
        </p15:guide>
        <p15:guide id="4294967295" orient="horz" pos="2426">
          <p15:clr>
            <a:srgbClr val="F26B43"/>
          </p15:clr>
        </p15:guide>
        <p15:guide id="4294967295" orient="horz" pos="2829">
          <p15:clr>
            <a:srgbClr val="F26B43"/>
          </p15:clr>
        </p15:guide>
        <p15:guide id="4294967295" pos="2880">
          <p15:clr>
            <a:srgbClr val="F26B43"/>
          </p15:clr>
        </p15:guide>
        <p15:guide id="4294967295" pos="2736">
          <p15:clr>
            <a:srgbClr val="F26B43"/>
          </p15:clr>
        </p15:guide>
        <p15:guide id="4294967295" pos="1584">
          <p15:clr>
            <a:srgbClr val="F26B43"/>
          </p15:clr>
        </p15:guide>
        <p15:guide id="4294967295" pos="1440">
          <p15:clr>
            <a:srgbClr val="F26B43"/>
          </p15:clr>
        </p15:guide>
        <p15:guide id="4294967295" pos="3024">
          <p15:clr>
            <a:srgbClr val="F26B43"/>
          </p15:clr>
        </p15:guide>
        <p15:guide id="4294967295" pos="4320">
          <p15:clr>
            <a:srgbClr val="F26B43"/>
          </p15:clr>
        </p15:guide>
        <p15:guide id="4294967295" pos="144">
          <p15:clr>
            <a:srgbClr val="F26B43"/>
          </p15:clr>
        </p15:guide>
        <p15:guide id="4294967295" pos="5616">
          <p15:clr>
            <a:srgbClr val="F26B43"/>
          </p15:clr>
        </p15:guide>
        <p15:guide id="4294967295" orient="horz" pos="142">
          <p15:clr>
            <a:srgbClr val="F26B43"/>
          </p15:clr>
        </p15:guide>
        <p15:guide id="4294967295" pos="4176">
          <p15:clr>
            <a:srgbClr val="F26B43"/>
          </p15:clr>
        </p15:guide>
        <p15:guide id="4294967295" pos="4464">
          <p15:clr>
            <a:srgbClr val="F26B43"/>
          </p15:clr>
        </p15:guide>
        <p15:guide id="4294967295" orient="horz" pos="3098">
          <p15:clr>
            <a:srgbClr val="F26B43"/>
          </p15:clr>
        </p15:guide>
        <p15:guide id="4294967295" orient="horz" pos="420">
          <p15:clr>
            <a:srgbClr val="F26B43"/>
          </p15:clr>
        </p15:guide>
        <p15:guide id="4294967295"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defTabSz="914377"/>
            <a:fld id="{D0BE6F14-FF48-0F4F-A8AA-2E3F25371E4A}" type="slidenum">
              <a:rPr lang="en-US" smtClean="0">
                <a:solidFill>
                  <a:srgbClr val="FFFFFF"/>
                </a:solidFill>
              </a:rPr>
              <a:pPr defTabSz="914377"/>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77"/>
            <a:r>
              <a:rPr lang="en-US" smtClean="0">
                <a:solidFill>
                  <a:srgbClr val="FFFFFF"/>
                </a:solidFill>
              </a:rPr>
              <a:t>IBM Research AI / November 17, 2017 / © 2017 IBM Corporation</a:t>
            </a:r>
            <a:endParaRPr lang="en-US">
              <a:solidFill>
                <a:srgbClr val="FFFFFF"/>
              </a:solidFill>
            </a:endParaRPr>
          </a:p>
        </p:txBody>
      </p:sp>
    </p:spTree>
    <p:extLst>
      <p:ext uri="{BB962C8B-B14F-4D97-AF65-F5344CB8AC3E}">
        <p14:creationId xmlns:p14="http://schemas.microsoft.com/office/powerpoint/2010/main" val="1413274467"/>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 id="2147483921" r:id="rId32"/>
    <p:sldLayoutId id="2147483922" r:id="rId33"/>
    <p:sldLayoutId id="2147483923" r:id="rId34"/>
    <p:sldLayoutId id="2147483924"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pos="1296">
          <p15:clr>
            <a:srgbClr val="F26B43"/>
          </p15:clr>
        </p15:guide>
        <p15:guide id="4294967295" orient="horz" pos="1619">
          <p15:clr>
            <a:srgbClr val="F26B43"/>
          </p15:clr>
        </p15:guide>
        <p15:guide id="4294967295" orient="horz" pos="1216">
          <p15:clr>
            <a:srgbClr val="F26B43"/>
          </p15:clr>
        </p15:guide>
        <p15:guide id="4294967295" orient="horz" pos="813">
          <p15:clr>
            <a:srgbClr val="F26B43"/>
          </p15:clr>
        </p15:guide>
        <p15:guide id="4294967295" orient="horz" pos="2022">
          <p15:clr>
            <a:srgbClr val="F26B43"/>
          </p15:clr>
        </p15:guide>
        <p15:guide id="4294967295" orient="horz" pos="2426">
          <p15:clr>
            <a:srgbClr val="F26B43"/>
          </p15:clr>
        </p15:guide>
        <p15:guide id="4294967295" orient="horz" pos="2829">
          <p15:clr>
            <a:srgbClr val="F26B43"/>
          </p15:clr>
        </p15:guide>
        <p15:guide id="4294967295" pos="2880">
          <p15:clr>
            <a:srgbClr val="F26B43"/>
          </p15:clr>
        </p15:guide>
        <p15:guide id="4294967295" pos="2736">
          <p15:clr>
            <a:srgbClr val="F26B43"/>
          </p15:clr>
        </p15:guide>
        <p15:guide id="4294967295" pos="1584">
          <p15:clr>
            <a:srgbClr val="F26B43"/>
          </p15:clr>
        </p15:guide>
        <p15:guide id="4294967295" pos="1440">
          <p15:clr>
            <a:srgbClr val="F26B43"/>
          </p15:clr>
        </p15:guide>
        <p15:guide id="4294967295" pos="3024">
          <p15:clr>
            <a:srgbClr val="F26B43"/>
          </p15:clr>
        </p15:guide>
        <p15:guide id="4294967295" pos="4320">
          <p15:clr>
            <a:srgbClr val="F26B43"/>
          </p15:clr>
        </p15:guide>
        <p15:guide id="4294967295" pos="144">
          <p15:clr>
            <a:srgbClr val="F26B43"/>
          </p15:clr>
        </p15:guide>
        <p15:guide id="4294967295" pos="5616">
          <p15:clr>
            <a:srgbClr val="F26B43"/>
          </p15:clr>
        </p15:guide>
        <p15:guide id="4294967295" orient="horz" pos="142">
          <p15:clr>
            <a:srgbClr val="F26B43"/>
          </p15:clr>
        </p15:guide>
        <p15:guide id="4294967295" pos="4176">
          <p15:clr>
            <a:srgbClr val="F26B43"/>
          </p15:clr>
        </p15:guide>
        <p15:guide id="4294967295" pos="4464">
          <p15:clr>
            <a:srgbClr val="F26B43"/>
          </p15:clr>
        </p15:guide>
        <p15:guide id="4294967295" orient="horz" pos="3098">
          <p15:clr>
            <a:srgbClr val="F26B43"/>
          </p15:clr>
        </p15:guide>
        <p15:guide id="4294967295" orient="horz" pos="420">
          <p15:clr>
            <a:srgbClr val="F26B43"/>
          </p15:clr>
        </p15:guide>
        <p15:guide id="4294967295"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3.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3.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xml"/><Relationship Id="rId1" Type="http://schemas.openxmlformats.org/officeDocument/2006/relationships/slideLayout" Target="../slideLayouts/slideLayout143.xml"/><Relationship Id="rId6" Type="http://schemas.openxmlformats.org/officeDocument/2006/relationships/image" Target="../media/image61.jpg"/><Relationship Id="rId5" Type="http://schemas.openxmlformats.org/officeDocument/2006/relationships/image" Target="../media/image60.jpeg"/><Relationship Id="rId4" Type="http://schemas.openxmlformats.org/officeDocument/2006/relationships/image" Target="../media/image59.jpe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8.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3.xml"/></Relationships>
</file>

<file path=ppt/slides/_rels/slide2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3.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3.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3.xml"/></Relationships>
</file>

<file path=ppt/slides/_rels/slide2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43.xml"/></Relationships>
</file>

<file path=ppt/slides/_rels/slide2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8.xml"/></Relationships>
</file>

<file path=ppt/slides/_rels/slide3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43.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3.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48.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14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4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3.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3.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3.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tiff"/><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14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3.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3.xml"/></Relationships>
</file>

<file path=ppt/slides/_rels/slide56.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43.xml"/></Relationships>
</file>

<file path=ppt/slides/_rels/slide5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1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3.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3.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3.xml"/></Relationships>
</file>

<file path=ppt/slides/_rels/slide6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43.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5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image" Target="../media/image59.png"/><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101.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3.png"/><Relationship Id="rId1" Type="http://schemas.openxmlformats.org/officeDocument/2006/relationships/slideLayout" Target="../slideLayouts/slideLayout14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3.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43.xml"/></Relationships>
</file>

<file path=ppt/slides/_rels/slide71.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43.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43.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8.xml"/></Relationships>
</file>

<file path=ppt/slides/_rels/slide7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91.png"/><Relationship Id="rId7"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159.xml"/><Relationship Id="rId6" Type="http://schemas.openxmlformats.org/officeDocument/2006/relationships/image" Target="../media/image120.png"/><Relationship Id="rId5" Type="http://schemas.openxmlformats.org/officeDocument/2006/relationships/image" Target="../media/image111.png"/><Relationship Id="rId10" Type="http://schemas.openxmlformats.org/officeDocument/2006/relationships/image" Target="../media/image160.png"/><Relationship Id="rId4" Type="http://schemas.openxmlformats.org/officeDocument/2006/relationships/image" Target="../media/image106.png"/><Relationship Id="rId9" Type="http://schemas.openxmlformats.org/officeDocument/2006/relationships/image" Target="../media/image150.png"/></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8.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4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81.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4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Computational Intelligence, Creativity, and Wisdom for Man and Mankind</a:t>
            </a:r>
            <a:endParaRPr lang="en-US" dirty="0"/>
          </a:p>
        </p:txBody>
      </p:sp>
      <p:sp>
        <p:nvSpPr>
          <p:cNvPr id="3" name="Subtitle 2"/>
          <p:cNvSpPr>
            <a:spLocks noGrp="1"/>
          </p:cNvSpPr>
          <p:nvPr>
            <p:ph type="subTitle" idx="1"/>
          </p:nvPr>
        </p:nvSpPr>
        <p:spPr>
          <a:xfrm>
            <a:off x="597959" y="3301579"/>
            <a:ext cx="7154211" cy="832115"/>
          </a:xfrm>
        </p:spPr>
        <p:txBody>
          <a:bodyPr/>
          <a:lstStyle/>
          <a:p>
            <a:r>
              <a:rPr lang="en-US" dirty="0" smtClean="0"/>
              <a:t>Kush R. Varshney</a:t>
            </a:r>
            <a:br>
              <a:rPr lang="en-US" dirty="0" smtClean="0"/>
            </a:br>
            <a:r>
              <a:rPr lang="en-US" dirty="0" smtClean="0"/>
              <a:t>krvarshn@us.ibm.com | http://krvarshney.github.io</a:t>
            </a:r>
            <a:endParaRPr lang="en-US" dirty="0"/>
          </a:p>
        </p:txBody>
      </p:sp>
    </p:spTree>
    <p:extLst>
      <p:ext uri="{BB962C8B-B14F-4D97-AF65-F5344CB8AC3E}">
        <p14:creationId xmlns:p14="http://schemas.microsoft.com/office/powerpoint/2010/main" val="308054896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Crowdsourcing</a:t>
            </a:r>
            <a:endParaRPr lang="en-US" dirty="0"/>
          </a:p>
        </p:txBody>
      </p:sp>
      <p:sp>
        <p:nvSpPr>
          <p:cNvPr id="3" name="Content Placeholder 2"/>
          <p:cNvSpPr>
            <a:spLocks noGrp="1"/>
          </p:cNvSpPr>
          <p:nvPr>
            <p:ph idx="1"/>
          </p:nvPr>
        </p:nvSpPr>
        <p:spPr/>
        <p:txBody>
          <a:bodyPr/>
          <a:lstStyle/>
          <a:p>
            <a:endParaRPr lang="en-US" dirty="0"/>
          </a:p>
        </p:txBody>
      </p:sp>
      <p:pic>
        <p:nvPicPr>
          <p:cNvPr id="20" name="Picture 4" descr="screenshot"/>
          <p:cNvPicPr>
            <a:picLocks noChangeAspect="1" noChangeArrowheads="1"/>
          </p:cNvPicPr>
          <p:nvPr/>
        </p:nvPicPr>
        <p:blipFill rotWithShape="1">
          <a:blip r:embed="rId2">
            <a:extLst>
              <a:ext uri="{28A0092B-C50C-407E-A947-70E740481C1C}">
                <a14:useLocalDpi xmlns:a14="http://schemas.microsoft.com/office/drawing/2010/main" val="0"/>
              </a:ext>
            </a:extLst>
          </a:blip>
          <a:srcRect r="1361" b="1488"/>
          <a:stretch/>
        </p:blipFill>
        <p:spPr bwMode="auto">
          <a:xfrm>
            <a:off x="864053" y="1021762"/>
            <a:ext cx="6839857" cy="542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270055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Matching</a:t>
            </a:r>
            <a:endParaRPr lang="en-US" dirty="0"/>
          </a:p>
        </p:txBody>
      </p:sp>
      <p:sp>
        <p:nvSpPr>
          <p:cNvPr id="3" name="Content Placeholder 2"/>
          <p:cNvSpPr>
            <a:spLocks noGrp="1"/>
          </p:cNvSpPr>
          <p:nvPr>
            <p:ph idx="1"/>
          </p:nvPr>
        </p:nvSpPr>
        <p:spPr/>
        <p:txBody>
          <a:bodyPr/>
          <a:lstStyle/>
          <a:p>
            <a:endParaRPr lang="en-US"/>
          </a:p>
        </p:txBody>
      </p:sp>
      <p:pic>
        <p:nvPicPr>
          <p:cNvPr id="8" name="Picture 9" descr="tmexample0"/>
          <p:cNvPicPr>
            <a:picLocks noChangeAspect="1" noChangeArrowheads="1"/>
          </p:cNvPicPr>
          <p:nvPr/>
        </p:nvPicPr>
        <p:blipFill>
          <a:blip r:embed="rId2">
            <a:extLst>
              <a:ext uri="{28A0092B-C50C-407E-A947-70E740481C1C}">
                <a14:useLocalDpi xmlns:a14="http://schemas.microsoft.com/office/drawing/2010/main" val="0"/>
              </a:ext>
            </a:extLst>
          </a:blip>
          <a:srcRect l="15158" t="8330" r="15790" b="12538"/>
          <a:stretch>
            <a:fillRect/>
          </a:stretch>
        </p:blipFill>
        <p:spPr bwMode="auto">
          <a:xfrm>
            <a:off x="109538" y="2165803"/>
            <a:ext cx="2819400"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tmexample1"/>
          <p:cNvPicPr>
            <a:picLocks noChangeAspect="1" noChangeArrowheads="1"/>
          </p:cNvPicPr>
          <p:nvPr/>
        </p:nvPicPr>
        <p:blipFill>
          <a:blip r:embed="rId3">
            <a:extLst>
              <a:ext uri="{28A0092B-C50C-407E-A947-70E740481C1C}">
                <a14:useLocalDpi xmlns:a14="http://schemas.microsoft.com/office/drawing/2010/main" val="0"/>
              </a:ext>
            </a:extLst>
          </a:blip>
          <a:srcRect l="18768" t="8340" r="17107" b="12424"/>
          <a:stretch>
            <a:fillRect/>
          </a:stretch>
        </p:blipFill>
        <p:spPr bwMode="auto">
          <a:xfrm>
            <a:off x="3157538" y="2165803"/>
            <a:ext cx="281940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tmexample2"/>
          <p:cNvPicPr>
            <a:picLocks noChangeAspect="1" noChangeArrowheads="1"/>
          </p:cNvPicPr>
          <p:nvPr/>
        </p:nvPicPr>
        <p:blipFill>
          <a:blip r:embed="rId4">
            <a:extLst>
              <a:ext uri="{28A0092B-C50C-407E-A947-70E740481C1C}">
                <a14:useLocalDpi xmlns:a14="http://schemas.microsoft.com/office/drawing/2010/main" val="0"/>
              </a:ext>
            </a:extLst>
          </a:blip>
          <a:srcRect l="18768" t="8340" r="17107" b="12424"/>
          <a:stretch>
            <a:fillRect/>
          </a:stretch>
        </p:blipFill>
        <p:spPr bwMode="auto">
          <a:xfrm>
            <a:off x="6205538" y="2165803"/>
            <a:ext cx="281940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tmexample3"/>
          <p:cNvPicPr>
            <a:picLocks noChangeAspect="1" noChangeArrowheads="1"/>
          </p:cNvPicPr>
          <p:nvPr/>
        </p:nvPicPr>
        <p:blipFill>
          <a:blip r:embed="rId5">
            <a:extLst>
              <a:ext uri="{28A0092B-C50C-407E-A947-70E740481C1C}">
                <a14:useLocalDpi xmlns:a14="http://schemas.microsoft.com/office/drawing/2010/main" val="0"/>
              </a:ext>
            </a:extLst>
          </a:blip>
          <a:srcRect l="15158" t="8330" r="15790" b="12538"/>
          <a:stretch>
            <a:fillRect/>
          </a:stretch>
        </p:blipFill>
        <p:spPr bwMode="auto">
          <a:xfrm>
            <a:off x="9253538" y="2165803"/>
            <a:ext cx="281940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2"/>
          <p:cNvSpPr>
            <a:spLocks noChangeArrowheads="1"/>
          </p:cNvSpPr>
          <p:nvPr/>
        </p:nvSpPr>
        <p:spPr bwMode="auto">
          <a:xfrm>
            <a:off x="447675" y="2543628"/>
            <a:ext cx="76200" cy="76200"/>
          </a:xfrm>
          <a:prstGeom prst="rect">
            <a:avLst/>
          </a:prstGeom>
          <a:solidFill>
            <a:schemeClr val="bg1"/>
          </a:solidFill>
          <a:ln w="12700">
            <a:solidFill>
              <a:srgbClr val="FF921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3" name="Line 13"/>
          <p:cNvSpPr>
            <a:spLocks noChangeShapeType="1"/>
          </p:cNvSpPr>
          <p:nvPr/>
        </p:nvSpPr>
        <p:spPr bwMode="auto">
          <a:xfrm>
            <a:off x="533400" y="2576966"/>
            <a:ext cx="457200" cy="0"/>
          </a:xfrm>
          <a:prstGeom prst="line">
            <a:avLst/>
          </a:prstGeom>
          <a:noFill/>
          <a:ln w="19050">
            <a:solidFill>
              <a:srgbClr val="FF921A"/>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4"/>
          <p:cNvSpPr>
            <a:spLocks noChangeShapeType="1"/>
          </p:cNvSpPr>
          <p:nvPr/>
        </p:nvSpPr>
        <p:spPr bwMode="auto">
          <a:xfrm rot="5400000">
            <a:off x="257175" y="2857953"/>
            <a:ext cx="457200" cy="0"/>
          </a:xfrm>
          <a:prstGeom prst="line">
            <a:avLst/>
          </a:prstGeom>
          <a:noFill/>
          <a:ln w="19050">
            <a:solidFill>
              <a:srgbClr val="FF921A"/>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AutoShape 15"/>
          <p:cNvSpPr>
            <a:spLocks noChangeArrowheads="1"/>
          </p:cNvSpPr>
          <p:nvPr/>
        </p:nvSpPr>
        <p:spPr bwMode="auto">
          <a:xfrm>
            <a:off x="2700338" y="3232603"/>
            <a:ext cx="685800" cy="457200"/>
          </a:xfrm>
          <a:prstGeom prst="rightArrow">
            <a:avLst>
              <a:gd name="adj1" fmla="val 50000"/>
              <a:gd name="adj2" fmla="val 37500"/>
            </a:avLst>
          </a:prstGeom>
          <a:solidFill>
            <a:srgbClr val="FF921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6" name="AutoShape 16"/>
          <p:cNvSpPr>
            <a:spLocks noChangeArrowheads="1"/>
          </p:cNvSpPr>
          <p:nvPr/>
        </p:nvSpPr>
        <p:spPr bwMode="auto">
          <a:xfrm>
            <a:off x="5748338" y="3232603"/>
            <a:ext cx="685800" cy="457200"/>
          </a:xfrm>
          <a:prstGeom prst="rightArrow">
            <a:avLst>
              <a:gd name="adj1" fmla="val 50000"/>
              <a:gd name="adj2" fmla="val 37500"/>
            </a:avLst>
          </a:prstGeom>
          <a:solidFill>
            <a:srgbClr val="FF921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19" name="AutoShape 16"/>
          <p:cNvSpPr>
            <a:spLocks noChangeArrowheads="1"/>
          </p:cNvSpPr>
          <p:nvPr/>
        </p:nvSpPr>
        <p:spPr bwMode="auto">
          <a:xfrm>
            <a:off x="8796338" y="3243715"/>
            <a:ext cx="685800" cy="457200"/>
          </a:xfrm>
          <a:prstGeom prst="rightArrow">
            <a:avLst>
              <a:gd name="adj1" fmla="val 50000"/>
              <a:gd name="adj2" fmla="val 37500"/>
            </a:avLst>
          </a:prstGeom>
          <a:solidFill>
            <a:srgbClr val="FF921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393702814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Histogram Features</a:t>
            </a:r>
            <a:endParaRPr lang="en-US" dirty="0"/>
          </a:p>
        </p:txBody>
      </p:sp>
      <p:sp>
        <p:nvSpPr>
          <p:cNvPr id="3" name="Content Placeholder 2"/>
          <p:cNvSpPr>
            <a:spLocks noGrp="1"/>
          </p:cNvSpPr>
          <p:nvPr>
            <p:ph idx="1"/>
          </p:nvPr>
        </p:nvSpPr>
        <p:spPr/>
        <p:txBody>
          <a:bodyPr/>
          <a:lstStyle/>
          <a:p>
            <a:endParaRPr lang="en-US"/>
          </a:p>
        </p:txBody>
      </p:sp>
      <p:pic>
        <p:nvPicPr>
          <p:cNvPr id="17" name="Picture 13" descr="colorhisto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1333500"/>
            <a:ext cx="8839200"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4"/>
          <p:cNvSpPr>
            <a:spLocks noChangeArrowheads="1"/>
          </p:cNvSpPr>
          <p:nvPr/>
        </p:nvSpPr>
        <p:spPr bwMode="auto">
          <a:xfrm>
            <a:off x="714375" y="3646488"/>
            <a:ext cx="9144000" cy="304800"/>
          </a:xfrm>
          <a:prstGeom prst="rect">
            <a:avLst/>
          </a:prstGeom>
          <a:solidFill>
            <a:srgbClr val="091E73"/>
          </a:solidFill>
          <a:ln>
            <a:noFill/>
          </a:ln>
          <a:effec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114759690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for an Entire County in Kenya</a:t>
            </a:r>
            <a:endParaRPr lang="en-US" dirty="0"/>
          </a:p>
        </p:txBody>
      </p:sp>
      <p:sp>
        <p:nvSpPr>
          <p:cNvPr id="3" name="Content Placeholder 2"/>
          <p:cNvSpPr>
            <a:spLocks noGrp="1"/>
          </p:cNvSpPr>
          <p:nvPr>
            <p:ph idx="1"/>
          </p:nvPr>
        </p:nvSpPr>
        <p:spPr/>
        <p:txBody>
          <a:bodyPr/>
          <a:lstStyle/>
          <a:p>
            <a:endParaRPr lang="en-US"/>
          </a:p>
        </p:txBody>
      </p:sp>
      <p:pic>
        <p:nvPicPr>
          <p:cNvPr id="4" name="Picture 3" descr="totalha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054" y="2093526"/>
            <a:ext cx="5285922" cy="318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roph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399" y="2093526"/>
            <a:ext cx="5329813" cy="318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1411515" y="1726813"/>
            <a:ext cx="419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dirty="0">
                <a:solidFill>
                  <a:srgbClr val="FF921A"/>
                </a:solidFill>
              </a:rPr>
              <a:t>number of roofs</a:t>
            </a:r>
          </a:p>
        </p:txBody>
      </p:sp>
      <p:sp>
        <p:nvSpPr>
          <p:cNvPr id="7" name="Text Box 7"/>
          <p:cNvSpPr txBox="1">
            <a:spLocks noChangeArrowheads="1"/>
          </p:cNvSpPr>
          <p:nvPr/>
        </p:nvSpPr>
        <p:spPr bwMode="auto">
          <a:xfrm>
            <a:off x="6817805" y="1726813"/>
            <a:ext cx="419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dirty="0">
                <a:solidFill>
                  <a:srgbClr val="FF921A"/>
                </a:solidFill>
              </a:rPr>
              <a:t>proportion metal</a:t>
            </a:r>
          </a:p>
        </p:txBody>
      </p:sp>
    </p:spTree>
    <p:extLst>
      <p:ext uri="{BB962C8B-B14F-4D97-AF65-F5344CB8AC3E}">
        <p14:creationId xmlns:p14="http://schemas.microsoft.com/office/powerpoint/2010/main" val="175861510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Village Prioritization</a:t>
            </a:r>
            <a:endParaRPr lang="en-US" dirty="0"/>
          </a:p>
        </p:txBody>
      </p:sp>
      <p:sp>
        <p:nvSpPr>
          <p:cNvPr id="3" name="Content Placeholder 2"/>
          <p:cNvSpPr>
            <a:spLocks noGrp="1"/>
          </p:cNvSpPr>
          <p:nvPr>
            <p:ph idx="1"/>
          </p:nvPr>
        </p:nvSpPr>
        <p:spPr/>
        <p:txBody>
          <a:bodyPr/>
          <a:lstStyle/>
          <a:p>
            <a:endParaRPr lang="en-US"/>
          </a:p>
        </p:txBody>
      </p:sp>
      <p:pic>
        <p:nvPicPr>
          <p:cNvPr id="4" name="Picture 5" descr="village_proph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53" y="1123044"/>
            <a:ext cx="8763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512351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
        <p:nvSpPr>
          <p:cNvPr id="5" name="TextBox 4"/>
          <p:cNvSpPr txBox="1"/>
          <p:nvPr/>
        </p:nvSpPr>
        <p:spPr>
          <a:xfrm>
            <a:off x="0" y="5915420"/>
            <a:ext cx="7873550" cy="923330"/>
          </a:xfrm>
          <a:prstGeom prst="rect">
            <a:avLst/>
          </a:prstGeom>
          <a:noFill/>
        </p:spPr>
        <p:txBody>
          <a:bodyPr wrap="square" rtlCol="0">
            <a:spAutoFit/>
          </a:bodyPr>
          <a:lstStyle/>
          <a:p>
            <a:r>
              <a:rPr lang="en-US" dirty="0" smtClean="0">
                <a:solidFill>
                  <a:schemeClr val="bg1"/>
                </a:solidFill>
              </a:rPr>
              <a:t>S. </a:t>
            </a:r>
            <a:r>
              <a:rPr lang="en-US" dirty="0" err="1" smtClean="0">
                <a:solidFill>
                  <a:schemeClr val="bg1"/>
                </a:solidFill>
              </a:rPr>
              <a:t>Majumdar</a:t>
            </a:r>
            <a:r>
              <a:rPr lang="en-US" dirty="0" smtClean="0">
                <a:solidFill>
                  <a:schemeClr val="bg1"/>
                </a:solidFill>
              </a:rPr>
              <a:t>, D. Wei, A. </a:t>
            </a:r>
            <a:r>
              <a:rPr lang="en-US" dirty="0" err="1" smtClean="0">
                <a:solidFill>
                  <a:schemeClr val="bg1"/>
                </a:solidFill>
              </a:rPr>
              <a:t>Perer</a:t>
            </a:r>
            <a:r>
              <a:rPr lang="en-US" dirty="0" smtClean="0">
                <a:solidFill>
                  <a:schemeClr val="bg1"/>
                </a:solidFill>
              </a:rPr>
              <a:t>, B. </a:t>
            </a:r>
            <a:r>
              <a:rPr lang="en-US" dirty="0" err="1" smtClean="0">
                <a:solidFill>
                  <a:schemeClr val="bg1"/>
                </a:solidFill>
              </a:rPr>
              <a:t>Glicksberg</a:t>
            </a:r>
            <a:r>
              <a:rPr lang="en-US" dirty="0" smtClean="0">
                <a:solidFill>
                  <a:schemeClr val="bg1"/>
                </a:solidFill>
              </a:rPr>
              <a:t>, A. </a:t>
            </a:r>
            <a:r>
              <a:rPr lang="en-US" dirty="0" err="1" smtClean="0">
                <a:solidFill>
                  <a:schemeClr val="bg1"/>
                </a:solidFill>
              </a:rPr>
              <a:t>Mojsilović</a:t>
            </a:r>
            <a:r>
              <a:rPr lang="en-US" dirty="0" smtClean="0">
                <a:solidFill>
                  <a:schemeClr val="bg1"/>
                </a:solidFill>
              </a:rPr>
              <a:t>, K. R. Varshney, and B. A. Han</a:t>
            </a:r>
            <a:r>
              <a:rPr lang="en-US" dirty="0">
                <a:solidFill>
                  <a:schemeClr val="bg1"/>
                </a:solidFill>
              </a:rPr>
              <a:t>, “A Bayesian Approach for Predicting Neotropical Primate Reservoirs of </a:t>
            </a:r>
            <a:r>
              <a:rPr lang="en-US" dirty="0" err="1">
                <a:solidFill>
                  <a:schemeClr val="bg1"/>
                </a:solidFill>
              </a:rPr>
              <a:t>Zika</a:t>
            </a:r>
            <a:r>
              <a:rPr lang="en-US" dirty="0">
                <a:solidFill>
                  <a:schemeClr val="bg1"/>
                </a:solidFill>
              </a:rPr>
              <a:t> Virus</a:t>
            </a:r>
            <a:r>
              <a:rPr lang="en-US" dirty="0" smtClean="0">
                <a:solidFill>
                  <a:schemeClr val="bg1"/>
                </a:solidFill>
              </a:rPr>
              <a:t>,” </a:t>
            </a:r>
            <a:r>
              <a:rPr lang="en-US" i="1" dirty="0" smtClean="0">
                <a:solidFill>
                  <a:schemeClr val="bg1"/>
                </a:solidFill>
              </a:rPr>
              <a:t>Int. </a:t>
            </a:r>
            <a:r>
              <a:rPr lang="en-US" i="1" dirty="0" err="1" smtClean="0">
                <a:solidFill>
                  <a:schemeClr val="bg1"/>
                </a:solidFill>
              </a:rPr>
              <a:t>Symp</a:t>
            </a:r>
            <a:r>
              <a:rPr lang="en-US" i="1" dirty="0" smtClean="0">
                <a:solidFill>
                  <a:schemeClr val="bg1"/>
                </a:solidFill>
              </a:rPr>
              <a:t>. Bus. </a:t>
            </a:r>
            <a:r>
              <a:rPr lang="en-US" i="1" dirty="0" err="1" smtClean="0">
                <a:solidFill>
                  <a:schemeClr val="bg1"/>
                </a:solidFill>
              </a:rPr>
              <a:t>Indust</a:t>
            </a:r>
            <a:r>
              <a:rPr lang="en-US" i="1" dirty="0" smtClean="0">
                <a:solidFill>
                  <a:schemeClr val="bg1"/>
                </a:solidFill>
              </a:rPr>
              <a:t>. Statistics, </a:t>
            </a:r>
            <a:r>
              <a:rPr lang="en-US" dirty="0" smtClean="0">
                <a:solidFill>
                  <a:schemeClr val="bg1"/>
                </a:solidFill>
              </a:rPr>
              <a:t>Jun. 2017.</a:t>
            </a:r>
            <a:endParaRPr lang="en-US" dirty="0">
              <a:solidFill>
                <a:schemeClr val="bg1"/>
              </a:solidFill>
            </a:endParaRPr>
          </a:p>
        </p:txBody>
      </p:sp>
    </p:spTree>
    <p:extLst>
      <p:ext uri="{BB962C8B-B14F-4D97-AF65-F5344CB8AC3E}">
        <p14:creationId xmlns:p14="http://schemas.microsoft.com/office/powerpoint/2010/main" val="10543988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Zika</a:t>
            </a:r>
            <a:r>
              <a:rPr lang="en-US" dirty="0" smtClean="0"/>
              <a:t> Virus Transmission </a:t>
            </a:r>
            <a:endParaRPr lang="en-US" dirty="0"/>
          </a:p>
        </p:txBody>
      </p:sp>
      <p:sp>
        <p:nvSpPr>
          <p:cNvPr id="3" name="Content Placeholder 2"/>
          <p:cNvSpPr>
            <a:spLocks noGrp="1"/>
          </p:cNvSpPr>
          <p:nvPr>
            <p:ph idx="1"/>
          </p:nvPr>
        </p:nvSpPr>
        <p:spPr/>
        <p:txBody>
          <a:bodyPr/>
          <a:lstStyle/>
          <a:p>
            <a:endParaRPr lang="en-US"/>
          </a:p>
        </p:txBody>
      </p:sp>
      <p:pic>
        <p:nvPicPr>
          <p:cNvPr id="4" name="Picture 2" descr="zika_chart.png"/>
          <p:cNvPicPr>
            <a:picLocks noChangeAspect="1" noChangeArrowheads="1"/>
          </p:cNvPicPr>
          <p:nvPr/>
        </p:nvPicPr>
        <p:blipFill rotWithShape="1">
          <a:blip r:embed="rId2">
            <a:extLst>
              <a:ext uri="{28A0092B-C50C-407E-A947-70E740481C1C}">
                <a14:useLocalDpi xmlns:a14="http://schemas.microsoft.com/office/drawing/2010/main" val="0"/>
              </a:ext>
            </a:extLst>
          </a:blip>
          <a:srcRect t="9865" b="17913"/>
          <a:stretch/>
        </p:blipFill>
        <p:spPr bwMode="auto">
          <a:xfrm>
            <a:off x="683078" y="1624353"/>
            <a:ext cx="11019722"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31756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Primate Reservoirs of </a:t>
            </a:r>
            <a:r>
              <a:rPr lang="en-US" dirty="0" err="1" smtClean="0"/>
              <a:t>Flaviviruses</a:t>
            </a:r>
            <a:r>
              <a:rPr lang="en-US" dirty="0" smtClean="0"/>
              <a:t> in Africa</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1287" t="23161" r="41861" b="10237"/>
          <a:stretch/>
        </p:blipFill>
        <p:spPr>
          <a:xfrm>
            <a:off x="864053" y="1357313"/>
            <a:ext cx="7309708" cy="4816910"/>
          </a:xfrm>
          <a:prstGeom prst="rect">
            <a:avLst/>
          </a:prstGeom>
        </p:spPr>
      </p:pic>
    </p:spTree>
    <p:extLst>
      <p:ext uri="{BB962C8B-B14F-4D97-AF65-F5344CB8AC3E}">
        <p14:creationId xmlns:p14="http://schemas.microsoft.com/office/powerpoint/2010/main" val="25241741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Primate Features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228" t="23148" r="2813" b="10370"/>
          <a:stretch/>
        </p:blipFill>
        <p:spPr>
          <a:xfrm>
            <a:off x="45286" y="1357313"/>
            <a:ext cx="12102653" cy="4816910"/>
          </a:xfrm>
          <a:prstGeom prst="rect">
            <a:avLst/>
          </a:prstGeom>
        </p:spPr>
      </p:pic>
    </p:spTree>
    <p:extLst>
      <p:ext uri="{BB962C8B-B14F-4D97-AF65-F5344CB8AC3E}">
        <p14:creationId xmlns:p14="http://schemas.microsoft.com/office/powerpoint/2010/main" val="352882326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Likely Reservoirs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27082988"/>
              </p:ext>
            </p:extLst>
          </p:nvPr>
        </p:nvGraphicFramePr>
        <p:xfrm>
          <a:off x="1262063" y="1295400"/>
          <a:ext cx="10515600" cy="3815080"/>
        </p:xfrm>
        <a:graphic>
          <a:graphicData uri="http://schemas.openxmlformats.org/drawingml/2006/table">
            <a:tbl>
              <a:tblPr firstRow="1" bandRow="1">
                <a:tableStyleId>{5C22544A-7EE6-4342-B048-85BDC9FD1C3A}</a:tableStyleId>
              </a:tblPr>
              <a:tblGrid>
                <a:gridCol w="2628900"/>
                <a:gridCol w="2628900"/>
                <a:gridCol w="2628900"/>
                <a:gridCol w="2628900"/>
              </a:tblGrid>
              <a:tr h="370840">
                <a:tc>
                  <a:txBody>
                    <a:bodyPr/>
                    <a:lstStyle/>
                    <a:p>
                      <a:pPr algn="ctr" rtl="0" fontAlgn="t">
                        <a:spcBef>
                          <a:spcPts val="0"/>
                        </a:spcBef>
                        <a:spcAft>
                          <a:spcPts val="0"/>
                        </a:spcAft>
                      </a:pPr>
                      <a:r>
                        <a:rPr lang="en-US" sz="2400" b="1" i="0" u="none" strike="noStrike" dirty="0">
                          <a:solidFill>
                            <a:schemeClr val="bg1"/>
                          </a:solidFill>
                          <a:effectLst/>
                          <a:latin typeface="+mn-lt"/>
                        </a:rPr>
                        <a:t>Species</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err="1">
                          <a:solidFill>
                            <a:schemeClr val="bg1"/>
                          </a:solidFill>
                          <a:effectLst/>
                          <a:latin typeface="+mn-lt"/>
                        </a:rPr>
                        <a:t>Zika</a:t>
                      </a:r>
                      <a:r>
                        <a:rPr lang="en-US" sz="2400" b="1" i="0" u="none" strike="noStrike" dirty="0">
                          <a:solidFill>
                            <a:schemeClr val="bg1"/>
                          </a:solidFill>
                          <a:effectLst/>
                          <a:latin typeface="+mn-lt"/>
                        </a:rPr>
                        <a:t> reservoir </a:t>
                      </a:r>
                      <a:r>
                        <a:rPr lang="en-US" sz="2400" b="1" i="0" u="none" strike="noStrike" dirty="0" smtClean="0">
                          <a:solidFill>
                            <a:schemeClr val="bg1"/>
                          </a:solidFill>
                          <a:effectLst/>
                          <a:latin typeface="+mn-lt"/>
                        </a:rPr>
                        <a:t>probability</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a:solidFill>
                            <a:schemeClr val="bg1"/>
                          </a:solidFill>
                          <a:effectLst/>
                          <a:latin typeface="+mn-lt"/>
                        </a:rPr>
                        <a:t>Percentile risk </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a:solidFill>
                            <a:schemeClr val="bg1"/>
                          </a:solidFill>
                          <a:effectLst/>
                          <a:latin typeface="+mn-lt"/>
                        </a:rPr>
                        <a:t>Status</a:t>
                      </a:r>
                      <a:endParaRPr lang="en-US" sz="2400" dirty="0">
                        <a:solidFill>
                          <a:schemeClr val="bg1"/>
                        </a:solidFill>
                        <a:effectLst/>
                        <a:latin typeface="+mn-lt"/>
                      </a:endParaRPr>
                    </a:p>
                  </a:txBody>
                  <a:tcPr marL="63500" marR="63500" marT="63500" marB="63500" anchor="ctr">
                    <a:solidFill>
                      <a:srgbClr val="091E73"/>
                    </a:solidFill>
                  </a:tcPr>
                </a:tc>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Cebus</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apella</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0.55</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98.6</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a:t>
                      </a:r>
                      <a:endParaRPr lang="en-US" sz="2400" dirty="0">
                        <a:effectLst/>
                        <a:latin typeface="+mn-lt"/>
                      </a:endParaRPr>
                    </a:p>
                  </a:txBody>
                  <a:tcPr marL="63500" marR="63500" marT="63500" marB="63500" anchor="ctr"/>
                </a:tc>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Cebus</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albifrons</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0.36</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95.1</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Undetected</a:t>
                      </a:r>
                      <a:endParaRPr lang="en-US" sz="2400" dirty="0">
                        <a:effectLst/>
                        <a:latin typeface="+mn-lt"/>
                      </a:endParaRPr>
                    </a:p>
                  </a:txBody>
                  <a:tcPr marL="63500" marR="63500" marT="63500" marB="63500" anchor="ctr"/>
                </a:tc>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Alouatta</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seniculus</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0.34</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94.0</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a:t>
                      </a:r>
                      <a:endParaRPr lang="en-US" sz="2400" dirty="0">
                        <a:effectLst/>
                        <a:latin typeface="+mn-lt"/>
                      </a:endParaRPr>
                    </a:p>
                  </a:txBody>
                  <a:tcPr marL="63500" marR="63500" marT="63500" marB="63500" anchor="ctr"/>
                </a:tc>
              </a:tr>
              <a:tr h="370840">
                <a:tc>
                  <a:txBody>
                    <a:bodyPr/>
                    <a:lstStyle/>
                    <a:p>
                      <a:pPr algn="ctr" rtl="0" fontAlgn="t">
                        <a:spcBef>
                          <a:spcPts val="0"/>
                        </a:spcBef>
                        <a:spcAft>
                          <a:spcPts val="0"/>
                        </a:spcAft>
                      </a:pPr>
                      <a:r>
                        <a:rPr lang="en-US" sz="2400" b="0" i="1" u="none" strike="noStrike" dirty="0" err="1" smtClean="0">
                          <a:solidFill>
                            <a:srgbClr val="000000"/>
                          </a:solidFill>
                          <a:effectLst/>
                          <a:latin typeface="+mn-lt"/>
                        </a:rPr>
                        <a:t>Alouatta</a:t>
                      </a:r>
                      <a:r>
                        <a:rPr lang="en-US" sz="2400" b="0" i="1" u="none" strike="noStrike" dirty="0" smtClean="0">
                          <a:solidFill>
                            <a:srgbClr val="000000"/>
                          </a:solidFill>
                          <a:effectLst/>
                          <a:latin typeface="+mn-lt"/>
                        </a:rPr>
                        <a:t> </a:t>
                      </a:r>
                      <a:r>
                        <a:rPr lang="en-US" sz="2400" b="0" i="1" u="none" strike="noStrike" dirty="0" err="1" smtClean="0">
                          <a:solidFill>
                            <a:srgbClr val="000000"/>
                          </a:solidFill>
                          <a:effectLst/>
                          <a:latin typeface="+mn-lt"/>
                        </a:rPr>
                        <a:t>caraya</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0.33</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93.4</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 SLEV+</a:t>
                      </a:r>
                      <a:endParaRPr lang="en-US" sz="2400" dirty="0">
                        <a:effectLst/>
                        <a:latin typeface="+mn-lt"/>
                      </a:endParaRPr>
                    </a:p>
                  </a:txBody>
                  <a:tcPr marL="63500" marR="63500" marT="63500" marB="63500" anchor="ctr"/>
                </a:tc>
              </a:tr>
              <a:tr h="370840">
                <a:tc>
                  <a:txBody>
                    <a:bodyPr/>
                    <a:lstStyle/>
                    <a:p>
                      <a:pPr algn="ctr" rtl="0" fontAlgn="t">
                        <a:spcBef>
                          <a:spcPts val="0"/>
                        </a:spcBef>
                        <a:spcAft>
                          <a:spcPts val="0"/>
                        </a:spcAft>
                      </a:pPr>
                      <a:r>
                        <a:rPr lang="en-US" sz="2400" b="0" i="1" u="none" strike="noStrike">
                          <a:solidFill>
                            <a:srgbClr val="000000"/>
                          </a:solidFill>
                          <a:effectLst/>
                          <a:latin typeface="+mn-lt"/>
                        </a:rPr>
                        <a:t>Callithrix jacchus</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0.29</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91.5</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Undetected</a:t>
                      </a:r>
                      <a:endParaRPr lang="en-US" sz="2400" dirty="0">
                        <a:effectLst/>
                        <a:latin typeface="+mn-lt"/>
                      </a:endParaRPr>
                    </a:p>
                  </a:txBody>
                  <a:tcPr marL="63500" marR="63500" marT="63500" marB="63500" anchor="ctr"/>
                </a:tc>
              </a:tr>
              <a:tr h="370840">
                <a:tc>
                  <a:txBody>
                    <a:bodyPr/>
                    <a:lstStyle/>
                    <a:p>
                      <a:pPr algn="ctr" rtl="0" fontAlgn="t">
                        <a:spcBef>
                          <a:spcPts val="0"/>
                        </a:spcBef>
                        <a:spcAft>
                          <a:spcPts val="0"/>
                        </a:spcAft>
                      </a:pPr>
                      <a:r>
                        <a:rPr lang="en-US" sz="2400" b="0" i="1" u="none" strike="noStrike">
                          <a:solidFill>
                            <a:srgbClr val="000000"/>
                          </a:solidFill>
                          <a:effectLst/>
                          <a:latin typeface="+mn-lt"/>
                        </a:rPr>
                        <a:t>Cebus capucinus</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0.28</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91.0</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Undetected</a:t>
                      </a:r>
                      <a:endParaRPr lang="en-US" sz="2400" dirty="0">
                        <a:effectLst/>
                        <a:latin typeface="+mn-lt"/>
                      </a:endParaRPr>
                    </a:p>
                  </a:txBody>
                  <a:tcPr marL="63500" marR="63500" marT="63500" marB="63500" anchor="ctr"/>
                </a:tc>
              </a:tr>
            </a:tbl>
          </a:graphicData>
        </a:graphic>
      </p:graphicFrame>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8283" r="7382"/>
          <a:stretch/>
        </p:blipFill>
        <p:spPr>
          <a:xfrm>
            <a:off x="352425" y="1152863"/>
            <a:ext cx="790575" cy="8188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0751" t="12639" r="18159" b="41528"/>
          <a:stretch/>
        </p:blipFill>
        <p:spPr>
          <a:xfrm>
            <a:off x="352425" y="2057400"/>
            <a:ext cx="790575" cy="7905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8333" r="25000"/>
          <a:stretch/>
        </p:blipFill>
        <p:spPr>
          <a:xfrm>
            <a:off x="352425" y="2931450"/>
            <a:ext cx="790575" cy="7905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11739" r="9565" b="31510"/>
          <a:stretch/>
        </p:blipFill>
        <p:spPr>
          <a:xfrm>
            <a:off x="352426" y="3805500"/>
            <a:ext cx="792884" cy="7950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33583" t="27777" r="32015" b="21390"/>
          <a:stretch/>
        </p:blipFill>
        <p:spPr>
          <a:xfrm>
            <a:off x="352425" y="4679550"/>
            <a:ext cx="790575" cy="77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l="20540" t="6667" r="46831" b="37291"/>
          <a:stretch/>
        </p:blipFill>
        <p:spPr>
          <a:xfrm>
            <a:off x="352425" y="5534263"/>
            <a:ext cx="790575" cy="7649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528164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4434" b="4436"/>
          <a:stretch/>
        </p:blipFill>
        <p:spPr>
          <a:xfrm>
            <a:off x="0" y="-1"/>
            <a:ext cx="12192000" cy="6858001"/>
          </a:xfrm>
          <a:prstGeom prst="rect">
            <a:avLst/>
          </a:prstGeom>
        </p:spPr>
      </p:pic>
    </p:spTree>
    <p:extLst>
      <p:ext uri="{BB962C8B-B14F-4D97-AF65-F5344CB8AC3E}">
        <p14:creationId xmlns:p14="http://schemas.microsoft.com/office/powerpoint/2010/main" val="2408817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Ranges of Likely Reservoirs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1" y="1600199"/>
            <a:ext cx="5935759" cy="4448101"/>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125" y="1600200"/>
            <a:ext cx="5935760" cy="4448101"/>
          </a:xfrm>
          <a:prstGeom prst="rect">
            <a:avLst/>
          </a:prstGeom>
        </p:spPr>
      </p:pic>
    </p:spTree>
    <p:extLst>
      <p:ext uri="{BB962C8B-B14F-4D97-AF65-F5344CB8AC3E}">
        <p14:creationId xmlns:p14="http://schemas.microsoft.com/office/powerpoint/2010/main" val="13363637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Likely Reservoirs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70028646"/>
              </p:ext>
            </p:extLst>
          </p:nvPr>
        </p:nvGraphicFramePr>
        <p:xfrm>
          <a:off x="833438" y="1295400"/>
          <a:ext cx="10515600" cy="3815080"/>
        </p:xfrm>
        <a:graphic>
          <a:graphicData uri="http://schemas.openxmlformats.org/drawingml/2006/table">
            <a:tbl>
              <a:tblPr firstRow="1" bandRow="1">
                <a:tableStyleId>{5C22544A-7EE6-4342-B048-85BDC9FD1C3A}</a:tableStyleId>
              </a:tblPr>
              <a:tblGrid>
                <a:gridCol w="2628900"/>
                <a:gridCol w="2628900"/>
                <a:gridCol w="2628900"/>
                <a:gridCol w="2628900"/>
              </a:tblGrid>
              <a:tr h="370840">
                <a:tc>
                  <a:txBody>
                    <a:bodyPr/>
                    <a:lstStyle/>
                    <a:p>
                      <a:pPr algn="ctr" rtl="0" fontAlgn="t">
                        <a:spcBef>
                          <a:spcPts val="0"/>
                        </a:spcBef>
                        <a:spcAft>
                          <a:spcPts val="0"/>
                        </a:spcAft>
                      </a:pPr>
                      <a:r>
                        <a:rPr lang="en-US" sz="2400" b="1" i="0" u="none" strike="noStrike" dirty="0">
                          <a:solidFill>
                            <a:schemeClr val="bg1"/>
                          </a:solidFill>
                          <a:effectLst/>
                          <a:latin typeface="+mn-lt"/>
                        </a:rPr>
                        <a:t>Species</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err="1">
                          <a:solidFill>
                            <a:schemeClr val="bg1"/>
                          </a:solidFill>
                          <a:effectLst/>
                          <a:latin typeface="+mn-lt"/>
                        </a:rPr>
                        <a:t>Zika</a:t>
                      </a:r>
                      <a:r>
                        <a:rPr lang="en-US" sz="2400" b="1" i="0" u="none" strike="noStrike" dirty="0">
                          <a:solidFill>
                            <a:schemeClr val="bg1"/>
                          </a:solidFill>
                          <a:effectLst/>
                          <a:latin typeface="+mn-lt"/>
                        </a:rPr>
                        <a:t> reservoir </a:t>
                      </a:r>
                      <a:r>
                        <a:rPr lang="en-US" sz="2400" b="1" i="0" u="none" strike="noStrike" dirty="0" smtClean="0">
                          <a:solidFill>
                            <a:schemeClr val="bg1"/>
                          </a:solidFill>
                          <a:effectLst/>
                          <a:latin typeface="+mn-lt"/>
                        </a:rPr>
                        <a:t>probability</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a:solidFill>
                            <a:schemeClr val="bg1"/>
                          </a:solidFill>
                          <a:effectLst/>
                          <a:latin typeface="+mn-lt"/>
                        </a:rPr>
                        <a:t>Percentile risk </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a:solidFill>
                            <a:schemeClr val="bg1"/>
                          </a:solidFill>
                          <a:effectLst/>
                          <a:latin typeface="+mn-lt"/>
                        </a:rPr>
                        <a:t>Status</a:t>
                      </a:r>
                      <a:endParaRPr lang="en-US" sz="2400" dirty="0">
                        <a:solidFill>
                          <a:schemeClr val="bg1"/>
                        </a:solidFill>
                        <a:effectLst/>
                        <a:latin typeface="+mn-lt"/>
                      </a:endParaRPr>
                    </a:p>
                  </a:txBody>
                  <a:tcPr marL="63500" marR="63500" marT="63500" marB="63500" anchor="ctr">
                    <a:solidFill>
                      <a:srgbClr val="091E73"/>
                    </a:solidFill>
                  </a:tcPr>
                </a:tc>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Cebus</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apella</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0.55</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98.6</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a:t>
                      </a:r>
                      <a:endParaRPr lang="en-US" sz="2400" dirty="0">
                        <a:effectLst/>
                        <a:latin typeface="+mn-lt"/>
                      </a:endParaRPr>
                    </a:p>
                  </a:txBody>
                  <a:tcPr marL="63500" marR="63500" marT="63500" marB="63500" anchor="ctr"/>
                </a:tc>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Cebus</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albifrons</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0.36</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95.1</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Undetected</a:t>
                      </a:r>
                      <a:endParaRPr lang="en-US" sz="2400" dirty="0">
                        <a:effectLst/>
                        <a:latin typeface="+mn-lt"/>
                      </a:endParaRPr>
                    </a:p>
                  </a:txBody>
                  <a:tcPr marL="63500" marR="63500" marT="63500" marB="63500" anchor="ctr"/>
                </a:tc>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Alouatta</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seniculus</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0.34</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94.0</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a:t>
                      </a:r>
                      <a:endParaRPr lang="en-US" sz="2400" dirty="0">
                        <a:effectLst/>
                        <a:latin typeface="+mn-lt"/>
                      </a:endParaRPr>
                    </a:p>
                  </a:txBody>
                  <a:tcPr marL="63500" marR="63500" marT="63500" marB="63500" anchor="ctr"/>
                </a:tc>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Alouatta</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caraya</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0.33</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93.4</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 SLEV+</a:t>
                      </a:r>
                      <a:endParaRPr lang="en-US" sz="2400" dirty="0">
                        <a:effectLst/>
                        <a:latin typeface="+mn-lt"/>
                      </a:endParaRPr>
                    </a:p>
                  </a:txBody>
                  <a:tcPr marL="63500" marR="63500" marT="63500" marB="63500" anchor="ctr"/>
                </a:tc>
              </a:tr>
              <a:tr h="370840">
                <a:tc>
                  <a:txBody>
                    <a:bodyPr/>
                    <a:lstStyle/>
                    <a:p>
                      <a:pPr algn="ctr" rtl="0" fontAlgn="t">
                        <a:spcBef>
                          <a:spcPts val="0"/>
                        </a:spcBef>
                        <a:spcAft>
                          <a:spcPts val="0"/>
                        </a:spcAft>
                      </a:pPr>
                      <a:r>
                        <a:rPr lang="en-US" sz="2400" b="0" i="1" u="none" strike="noStrike" dirty="0">
                          <a:solidFill>
                            <a:srgbClr val="000000"/>
                          </a:solidFill>
                          <a:effectLst/>
                          <a:latin typeface="+mn-lt"/>
                        </a:rPr>
                        <a:t>Callithrix </a:t>
                      </a:r>
                      <a:r>
                        <a:rPr lang="en-US" sz="2400" b="0" i="1" u="none" strike="noStrike" dirty="0" err="1">
                          <a:solidFill>
                            <a:srgbClr val="000000"/>
                          </a:solidFill>
                          <a:effectLst/>
                          <a:latin typeface="+mn-lt"/>
                        </a:rPr>
                        <a:t>jacchus</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0.29</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91.5</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smtClean="0">
                          <a:solidFill>
                            <a:srgbClr val="00B050"/>
                          </a:solidFill>
                          <a:effectLst/>
                          <a:latin typeface="+mn-lt"/>
                        </a:rPr>
                        <a:t>ZIKV+</a:t>
                      </a:r>
                      <a:endParaRPr lang="en-US" sz="2400" dirty="0">
                        <a:solidFill>
                          <a:srgbClr val="00B050"/>
                        </a:solidFill>
                        <a:effectLst/>
                        <a:latin typeface="+mn-lt"/>
                      </a:endParaRPr>
                    </a:p>
                  </a:txBody>
                  <a:tcPr marL="63500" marR="63500" marT="63500" marB="63500" anchor="ctr"/>
                </a:tc>
              </a:tr>
              <a:tr h="370840">
                <a:tc>
                  <a:txBody>
                    <a:bodyPr/>
                    <a:lstStyle/>
                    <a:p>
                      <a:pPr algn="ctr" rtl="0" fontAlgn="t">
                        <a:spcBef>
                          <a:spcPts val="0"/>
                        </a:spcBef>
                        <a:spcAft>
                          <a:spcPts val="0"/>
                        </a:spcAft>
                      </a:pPr>
                      <a:r>
                        <a:rPr lang="en-US" sz="2400" b="0" i="1" u="none" strike="noStrike">
                          <a:solidFill>
                            <a:srgbClr val="000000"/>
                          </a:solidFill>
                          <a:effectLst/>
                          <a:latin typeface="+mn-lt"/>
                        </a:rPr>
                        <a:t>Cebus capucinus</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0.28</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91.0</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Undetected</a:t>
                      </a:r>
                      <a:endParaRPr lang="en-US" sz="2400" dirty="0">
                        <a:effectLst/>
                        <a:latin typeface="+mn-lt"/>
                      </a:endParaRPr>
                    </a:p>
                  </a:txBody>
                  <a:tcPr marL="63500" marR="63500" marT="63500" marB="63500" anchor="ctr"/>
                </a:tc>
              </a:tr>
            </a:tbl>
          </a:graphicData>
        </a:graphic>
      </p:graphicFrame>
      <p:sp>
        <p:nvSpPr>
          <p:cNvPr id="3" name="TextBox 2"/>
          <p:cNvSpPr txBox="1"/>
          <p:nvPr/>
        </p:nvSpPr>
        <p:spPr>
          <a:xfrm>
            <a:off x="833438" y="5182592"/>
            <a:ext cx="10515600" cy="1231106"/>
          </a:xfrm>
          <a:prstGeom prst="rect">
            <a:avLst/>
          </a:prstGeom>
          <a:noFill/>
        </p:spPr>
        <p:txBody>
          <a:bodyPr wrap="square" rtlCol="0">
            <a:spAutoFit/>
          </a:bodyPr>
          <a:lstStyle/>
          <a:p>
            <a:r>
              <a:rPr lang="en-US" dirty="0" err="1">
                <a:solidFill>
                  <a:srgbClr val="FF921A"/>
                </a:solidFill>
              </a:rPr>
              <a:t>Favoretto</a:t>
            </a:r>
            <a:r>
              <a:rPr lang="en-US" dirty="0">
                <a:solidFill>
                  <a:srgbClr val="FF921A"/>
                </a:solidFill>
              </a:rPr>
              <a:t> et al. (2016), “First detection of </a:t>
            </a:r>
            <a:r>
              <a:rPr lang="en-US" dirty="0" err="1">
                <a:solidFill>
                  <a:srgbClr val="FF921A"/>
                </a:solidFill>
              </a:rPr>
              <a:t>Zika</a:t>
            </a:r>
            <a:r>
              <a:rPr lang="en-US" dirty="0">
                <a:solidFill>
                  <a:srgbClr val="FF921A"/>
                </a:solidFill>
              </a:rPr>
              <a:t> virus in </a:t>
            </a:r>
            <a:r>
              <a:rPr lang="en-US" dirty="0" err="1">
                <a:solidFill>
                  <a:srgbClr val="FF921A"/>
                </a:solidFill>
              </a:rPr>
              <a:t>neotropical</a:t>
            </a:r>
            <a:r>
              <a:rPr lang="en-US" dirty="0">
                <a:solidFill>
                  <a:srgbClr val="FF921A"/>
                </a:solidFill>
              </a:rPr>
              <a:t> primates in Brazil: a possible new reservoir”</a:t>
            </a:r>
          </a:p>
          <a:p>
            <a:endParaRPr lang="en-US" sz="1200" dirty="0"/>
          </a:p>
          <a:p>
            <a:pPr marL="285750" indent="-285750">
              <a:buFont typeface="Arial" panose="020B0604020202020204" pitchFamily="34" charset="0"/>
              <a:buChar char="•"/>
            </a:pPr>
            <a:r>
              <a:rPr lang="en-US" sz="2400" i="1" dirty="0" err="1">
                <a:solidFill>
                  <a:prstClr val="white"/>
                </a:solidFill>
              </a:rPr>
              <a:t>Cebus</a:t>
            </a:r>
            <a:r>
              <a:rPr lang="en-US" sz="2400" i="1" dirty="0">
                <a:solidFill>
                  <a:prstClr val="white"/>
                </a:solidFill>
              </a:rPr>
              <a:t> </a:t>
            </a:r>
            <a:r>
              <a:rPr lang="en-US" sz="2400" i="1" dirty="0" err="1">
                <a:solidFill>
                  <a:prstClr val="white"/>
                </a:solidFill>
              </a:rPr>
              <a:t>libidinosus</a:t>
            </a:r>
            <a:r>
              <a:rPr lang="en-US" sz="2400" dirty="0">
                <a:solidFill>
                  <a:prstClr val="white"/>
                </a:solidFill>
              </a:rPr>
              <a:t>: lots of missing data</a:t>
            </a:r>
            <a:endParaRPr lang="en-US" sz="2400" dirty="0"/>
          </a:p>
        </p:txBody>
      </p:sp>
    </p:spTree>
    <p:extLst>
      <p:ext uri="{BB962C8B-B14F-4D97-AF65-F5344CB8AC3E}">
        <p14:creationId xmlns:p14="http://schemas.microsoft.com/office/powerpoint/2010/main" val="3574981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9867" b="15153"/>
          <a:stretch/>
        </p:blipFill>
        <p:spPr>
          <a:xfrm>
            <a:off x="0" y="1"/>
            <a:ext cx="12192000" cy="6862046"/>
          </a:xfrm>
        </p:spPr>
      </p:pic>
      <p:sp>
        <p:nvSpPr>
          <p:cNvPr id="5" name="TextBox 4"/>
          <p:cNvSpPr txBox="1"/>
          <p:nvPr/>
        </p:nvSpPr>
        <p:spPr>
          <a:xfrm>
            <a:off x="0" y="5915420"/>
            <a:ext cx="7873550" cy="923330"/>
          </a:xfrm>
          <a:prstGeom prst="rect">
            <a:avLst/>
          </a:prstGeom>
          <a:noFill/>
        </p:spPr>
        <p:txBody>
          <a:bodyPr wrap="square" rtlCol="0">
            <a:spAutoFit/>
          </a:bodyPr>
          <a:lstStyle/>
          <a:p>
            <a:r>
              <a:rPr lang="en-US" dirty="0" smtClean="0">
                <a:solidFill>
                  <a:schemeClr val="bg1"/>
                </a:solidFill>
              </a:rPr>
              <a:t>W. Zhang, </a:t>
            </a:r>
            <a:r>
              <a:rPr lang="en-US" dirty="0">
                <a:solidFill>
                  <a:schemeClr val="bg1"/>
                </a:solidFill>
              </a:rPr>
              <a:t>R. </a:t>
            </a:r>
            <a:r>
              <a:rPr lang="en-US" dirty="0" err="1">
                <a:solidFill>
                  <a:schemeClr val="bg1"/>
                </a:solidFill>
              </a:rPr>
              <a:t>Horesh</a:t>
            </a:r>
            <a:r>
              <a:rPr lang="en-US" dirty="0">
                <a:solidFill>
                  <a:schemeClr val="bg1"/>
                </a:solidFill>
              </a:rPr>
              <a:t>, </a:t>
            </a:r>
            <a:r>
              <a:rPr lang="en-US" dirty="0" smtClean="0">
                <a:solidFill>
                  <a:schemeClr val="bg1"/>
                </a:solidFill>
              </a:rPr>
              <a:t>K. N. Ramamurthy, L. Wu, J. Yi, K. Anderson, and K. R. Varshney, “Financial Forecasting and Recommendation for Low-Wage Workers,” </a:t>
            </a:r>
            <a:r>
              <a:rPr lang="en-US" i="1" dirty="0" smtClean="0">
                <a:solidFill>
                  <a:schemeClr val="bg1"/>
                </a:solidFill>
              </a:rPr>
              <a:t>ACM SIGKDD Conf. </a:t>
            </a:r>
            <a:r>
              <a:rPr lang="en-US" i="1" dirty="0" err="1" smtClean="0">
                <a:solidFill>
                  <a:schemeClr val="bg1"/>
                </a:solidFill>
              </a:rPr>
              <a:t>Knowl</a:t>
            </a:r>
            <a:r>
              <a:rPr lang="en-US" i="1" dirty="0" smtClean="0">
                <a:solidFill>
                  <a:schemeClr val="bg1"/>
                </a:solidFill>
              </a:rPr>
              <a:t>. Disc. Data Mining, </a:t>
            </a:r>
            <a:r>
              <a:rPr lang="en-US" dirty="0" smtClean="0">
                <a:solidFill>
                  <a:schemeClr val="bg1"/>
                </a:solidFill>
              </a:rPr>
              <a:t>under review.</a:t>
            </a:r>
            <a:endParaRPr lang="en-US" dirty="0">
              <a:solidFill>
                <a:schemeClr val="bg1"/>
              </a:solidFill>
            </a:endParaRPr>
          </a:p>
        </p:txBody>
      </p:sp>
    </p:spTree>
    <p:extLst>
      <p:ext uri="{BB962C8B-B14F-4D97-AF65-F5344CB8AC3E}">
        <p14:creationId xmlns:p14="http://schemas.microsoft.com/office/powerpoint/2010/main" val="403312090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WageGoal</a:t>
            </a:r>
            <a:endParaRPr lang="en-US" dirty="0"/>
          </a:p>
        </p:txBody>
      </p:sp>
      <p:sp>
        <p:nvSpPr>
          <p:cNvPr id="15" name="Content Placeholder 14"/>
          <p:cNvSpPr>
            <a:spLocks noGrp="1"/>
          </p:cNvSpPr>
          <p:nvPr>
            <p:ph idx="1"/>
          </p:nvPr>
        </p:nvSpPr>
        <p:spPr/>
        <p:txBody>
          <a:bodyPr/>
          <a:lstStyle/>
          <a:p>
            <a:endParaRPr lang="en-US"/>
          </a:p>
        </p:txBody>
      </p:sp>
      <p:pic>
        <p:nvPicPr>
          <p:cNvPr id="16" name="Content Placeholder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53" y="1357994"/>
            <a:ext cx="7500225" cy="5010150"/>
          </a:xfrm>
          <a:prstGeom prst="rect">
            <a:avLst/>
          </a:prstGeom>
        </p:spPr>
      </p:pic>
    </p:spTree>
    <p:extLst>
      <p:ext uri="{BB962C8B-B14F-4D97-AF65-F5344CB8AC3E}">
        <p14:creationId xmlns:p14="http://schemas.microsoft.com/office/powerpoint/2010/main" val="402825275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WageGoal</a:t>
            </a:r>
            <a:endParaRPr lang="en-US" dirty="0"/>
          </a:p>
        </p:txBody>
      </p:sp>
      <p:sp>
        <p:nvSpPr>
          <p:cNvPr id="27" name="Content Placeholder 26"/>
          <p:cNvSpPr>
            <a:spLocks noGrp="1"/>
          </p:cNvSpPr>
          <p:nvPr>
            <p:ph idx="1"/>
          </p:nvPr>
        </p:nvSpPr>
        <p:spPr/>
        <p:txBody>
          <a:bodyPr/>
          <a:lstStyle/>
          <a:p>
            <a:endParaRPr lang="en-US"/>
          </a:p>
        </p:txBody>
      </p:sp>
      <p:pic>
        <p:nvPicPr>
          <p:cNvPr id="28" name="Content Placeholder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53" y="1357313"/>
            <a:ext cx="7497741" cy="5010150"/>
          </a:xfrm>
          <a:prstGeom prst="rect">
            <a:avLst/>
          </a:prstGeom>
        </p:spPr>
      </p:pic>
    </p:spTree>
    <p:extLst>
      <p:ext uri="{BB962C8B-B14F-4D97-AF65-F5344CB8AC3E}">
        <p14:creationId xmlns:p14="http://schemas.microsoft.com/office/powerpoint/2010/main" val="278205474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 Data</a:t>
            </a:r>
            <a:endParaRPr lang="en-US" dirty="0"/>
          </a:p>
        </p:txBody>
      </p:sp>
      <p:sp>
        <p:nvSpPr>
          <p:cNvPr id="27" name="Content Placeholder 26"/>
          <p:cNvSpPr>
            <a:spLocks noGrp="1"/>
          </p:cNvSpPr>
          <p:nvPr>
            <p:ph idx="1"/>
          </p:nvPr>
        </p:nvSpPr>
        <p:spPr/>
        <p:txBody>
          <a:bodyPr/>
          <a:lstStyle/>
          <a:p>
            <a:endParaRPr lang="en-US"/>
          </a:p>
        </p:txBody>
      </p:sp>
      <p:pic>
        <p:nvPicPr>
          <p:cNvPr id="3" name="Picture 2"/>
          <p:cNvPicPr>
            <a:picLocks noChangeAspect="1"/>
          </p:cNvPicPr>
          <p:nvPr/>
        </p:nvPicPr>
        <p:blipFill rotWithShape="1">
          <a:blip r:embed="rId2"/>
          <a:srcRect l="1414" t="23290" r="5802" b="8812"/>
          <a:stretch/>
        </p:blipFill>
        <p:spPr>
          <a:xfrm>
            <a:off x="167951" y="1418108"/>
            <a:ext cx="11877869" cy="4889240"/>
          </a:xfrm>
          <a:prstGeom prst="rect">
            <a:avLst/>
          </a:prstGeom>
        </p:spPr>
      </p:pic>
    </p:spTree>
    <p:extLst>
      <p:ext uri="{BB962C8B-B14F-4D97-AF65-F5344CB8AC3E}">
        <p14:creationId xmlns:p14="http://schemas.microsoft.com/office/powerpoint/2010/main" val="302396198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Modeling</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18484323"/>
              </p:ext>
            </p:extLst>
          </p:nvPr>
        </p:nvGraphicFramePr>
        <p:xfrm>
          <a:off x="7574145" y="1357313"/>
          <a:ext cx="4309879" cy="2980018"/>
        </p:xfrm>
        <a:graphic>
          <a:graphicData uri="http://schemas.openxmlformats.org/drawingml/2006/table">
            <a:tbl>
              <a:tblPr firstRow="1" bandRow="1">
                <a:tableStyleId>{5C22544A-7EE6-4342-B048-85BDC9FD1C3A}</a:tableStyleId>
              </a:tblPr>
              <a:tblGrid>
                <a:gridCol w="1313392"/>
                <a:gridCol w="976715"/>
                <a:gridCol w="1029039"/>
                <a:gridCol w="990733"/>
              </a:tblGrid>
              <a:tr h="633547">
                <a:tc>
                  <a:txBody>
                    <a:bodyPr/>
                    <a:lstStyle/>
                    <a:p>
                      <a:r>
                        <a:rPr lang="en-US" dirty="0" smtClean="0"/>
                        <a:t>Method</a:t>
                      </a:r>
                      <a:endParaRPr lang="en-US" dirty="0"/>
                    </a:p>
                  </a:txBody>
                  <a:tcPr/>
                </a:tc>
                <a:tc>
                  <a:txBody>
                    <a:bodyPr/>
                    <a:lstStyle/>
                    <a:p>
                      <a:r>
                        <a:rPr lang="en-US" dirty="0" smtClean="0"/>
                        <a:t>MAE</a:t>
                      </a:r>
                      <a:endParaRPr lang="en-US" dirty="0"/>
                    </a:p>
                  </a:txBody>
                  <a:tcPr/>
                </a:tc>
                <a:tc>
                  <a:txBody>
                    <a:bodyPr/>
                    <a:lstStyle/>
                    <a:p>
                      <a:r>
                        <a:rPr lang="en-US" dirty="0" smtClean="0"/>
                        <a:t>Error in Days</a:t>
                      </a:r>
                      <a:endParaRPr lang="en-US" dirty="0"/>
                    </a:p>
                  </a:txBody>
                  <a:tcPr/>
                </a:tc>
                <a:tc>
                  <a:txBody>
                    <a:bodyPr/>
                    <a:lstStyle/>
                    <a:p>
                      <a:r>
                        <a:rPr lang="en-US" dirty="0" smtClean="0"/>
                        <a:t>Error in Amount</a:t>
                      </a:r>
                      <a:endParaRPr lang="en-US" dirty="0"/>
                    </a:p>
                  </a:txBody>
                  <a:tcPr/>
                </a:tc>
              </a:tr>
              <a:tr h="428231">
                <a:tc>
                  <a:txBody>
                    <a:bodyPr/>
                    <a:lstStyle/>
                    <a:p>
                      <a:r>
                        <a:rPr lang="en-US" dirty="0" err="1" smtClean="0"/>
                        <a:t>HistAvg</a:t>
                      </a:r>
                      <a:endParaRPr lang="en-US" dirty="0"/>
                    </a:p>
                  </a:txBody>
                  <a:tcPr/>
                </a:tc>
                <a:tc>
                  <a:txBody>
                    <a:bodyPr/>
                    <a:lstStyle/>
                    <a:p>
                      <a:r>
                        <a:rPr lang="en-US" dirty="0" smtClean="0"/>
                        <a:t>11.4</a:t>
                      </a:r>
                      <a:endParaRPr lang="en-US" dirty="0"/>
                    </a:p>
                  </a:txBody>
                  <a:tcPr/>
                </a:tc>
                <a:tc>
                  <a:txBody>
                    <a:bodyPr/>
                    <a:lstStyle/>
                    <a:p>
                      <a:r>
                        <a:rPr lang="en-US" b="1" dirty="0" smtClean="0"/>
                        <a:t>3.0</a:t>
                      </a:r>
                      <a:endParaRPr lang="en-US" b="1" dirty="0"/>
                    </a:p>
                  </a:txBody>
                  <a:tcPr/>
                </a:tc>
                <a:tc>
                  <a:txBody>
                    <a:bodyPr/>
                    <a:lstStyle/>
                    <a:p>
                      <a:r>
                        <a:rPr lang="en-US" dirty="0" smtClean="0"/>
                        <a:t>7.5</a:t>
                      </a:r>
                      <a:endParaRPr lang="en-US" dirty="0"/>
                    </a:p>
                  </a:txBody>
                  <a:tcPr/>
                </a:tc>
              </a:tr>
              <a:tr h="428231">
                <a:tc>
                  <a:txBody>
                    <a:bodyPr/>
                    <a:lstStyle/>
                    <a:p>
                      <a:r>
                        <a:rPr lang="en-US" dirty="0" smtClean="0"/>
                        <a:t>Prophet</a:t>
                      </a:r>
                      <a:endParaRPr lang="en-US" dirty="0"/>
                    </a:p>
                  </a:txBody>
                  <a:tcPr/>
                </a:tc>
                <a:tc>
                  <a:txBody>
                    <a:bodyPr/>
                    <a:lstStyle/>
                    <a:p>
                      <a:r>
                        <a:rPr lang="en-US" dirty="0" smtClean="0"/>
                        <a:t>9.5</a:t>
                      </a:r>
                      <a:endParaRPr lang="en-US" dirty="0"/>
                    </a:p>
                  </a:txBody>
                  <a:tcPr/>
                </a:tc>
                <a:tc>
                  <a:txBody>
                    <a:bodyPr/>
                    <a:lstStyle/>
                    <a:p>
                      <a:r>
                        <a:rPr lang="en-US" dirty="0" smtClean="0"/>
                        <a:t>4.5</a:t>
                      </a:r>
                      <a:endParaRPr lang="en-US" dirty="0"/>
                    </a:p>
                  </a:txBody>
                  <a:tcPr/>
                </a:tc>
                <a:tc>
                  <a:txBody>
                    <a:bodyPr/>
                    <a:lstStyle/>
                    <a:p>
                      <a:r>
                        <a:rPr lang="en-US" dirty="0" smtClean="0"/>
                        <a:t>7.5</a:t>
                      </a:r>
                      <a:endParaRPr lang="en-US" dirty="0"/>
                    </a:p>
                  </a:txBody>
                  <a:tcPr/>
                </a:tc>
              </a:tr>
              <a:tr h="428231">
                <a:tc>
                  <a:txBody>
                    <a:bodyPr/>
                    <a:lstStyle/>
                    <a:p>
                      <a:r>
                        <a:rPr lang="en-US" dirty="0" err="1" smtClean="0"/>
                        <a:t>BestMatch</a:t>
                      </a:r>
                      <a:endParaRPr lang="en-US" dirty="0"/>
                    </a:p>
                  </a:txBody>
                  <a:tcPr/>
                </a:tc>
                <a:tc>
                  <a:txBody>
                    <a:bodyPr/>
                    <a:lstStyle/>
                    <a:p>
                      <a:r>
                        <a:rPr lang="en-US" dirty="0" smtClean="0"/>
                        <a:t>19.1</a:t>
                      </a:r>
                      <a:endParaRPr lang="en-US" dirty="0"/>
                    </a:p>
                  </a:txBody>
                  <a:tcPr/>
                </a:tc>
                <a:tc>
                  <a:txBody>
                    <a:bodyPr/>
                    <a:lstStyle/>
                    <a:p>
                      <a:r>
                        <a:rPr lang="en-US" dirty="0" smtClean="0"/>
                        <a:t>4.0</a:t>
                      </a:r>
                      <a:endParaRPr lang="en-US" dirty="0"/>
                    </a:p>
                  </a:txBody>
                  <a:tcPr/>
                </a:tc>
                <a:tc>
                  <a:txBody>
                    <a:bodyPr/>
                    <a:lstStyle/>
                    <a:p>
                      <a:r>
                        <a:rPr lang="en-US" dirty="0" smtClean="0"/>
                        <a:t>11.9</a:t>
                      </a:r>
                      <a:endParaRPr lang="en-US" dirty="0"/>
                    </a:p>
                  </a:txBody>
                  <a:tcPr/>
                </a:tc>
              </a:tr>
              <a:tr h="428231">
                <a:tc>
                  <a:txBody>
                    <a:bodyPr/>
                    <a:lstStyle/>
                    <a:p>
                      <a:r>
                        <a:rPr lang="en-US" dirty="0" err="1" smtClean="0"/>
                        <a:t>SubseqLS</a:t>
                      </a:r>
                      <a:endParaRPr lang="en-US" dirty="0"/>
                    </a:p>
                  </a:txBody>
                  <a:tcPr/>
                </a:tc>
                <a:tc>
                  <a:txBody>
                    <a:bodyPr/>
                    <a:lstStyle/>
                    <a:p>
                      <a:r>
                        <a:rPr lang="en-US" dirty="0" smtClean="0"/>
                        <a:t>7.0</a:t>
                      </a:r>
                      <a:endParaRPr lang="en-US" dirty="0"/>
                    </a:p>
                  </a:txBody>
                  <a:tcPr/>
                </a:tc>
                <a:tc>
                  <a:txBody>
                    <a:bodyPr/>
                    <a:lstStyle/>
                    <a:p>
                      <a:r>
                        <a:rPr lang="en-US" dirty="0" smtClean="0"/>
                        <a:t>4.0</a:t>
                      </a:r>
                      <a:endParaRPr lang="en-US" dirty="0"/>
                    </a:p>
                  </a:txBody>
                  <a:tcPr/>
                </a:tc>
                <a:tc>
                  <a:txBody>
                    <a:bodyPr/>
                    <a:lstStyle/>
                    <a:p>
                      <a:r>
                        <a:rPr lang="en-US" dirty="0" smtClean="0"/>
                        <a:t>5.8</a:t>
                      </a:r>
                      <a:endParaRPr lang="en-US" dirty="0"/>
                    </a:p>
                  </a:txBody>
                  <a:tcPr/>
                </a:tc>
              </a:tr>
              <a:tr h="633547">
                <a:tc>
                  <a:txBody>
                    <a:bodyPr/>
                    <a:lstStyle/>
                    <a:p>
                      <a:r>
                        <a:rPr lang="en-US" dirty="0" err="1" smtClean="0"/>
                        <a:t>HistAvg</a:t>
                      </a:r>
                      <a:r>
                        <a:rPr lang="en-US" baseline="0" dirty="0" smtClean="0"/>
                        <a:t> + </a:t>
                      </a:r>
                      <a:r>
                        <a:rPr lang="en-US" baseline="0" dirty="0" err="1" smtClean="0"/>
                        <a:t>SuseqLS</a:t>
                      </a:r>
                      <a:endParaRPr lang="en-US" dirty="0"/>
                    </a:p>
                  </a:txBody>
                  <a:tcPr/>
                </a:tc>
                <a:tc>
                  <a:txBody>
                    <a:bodyPr/>
                    <a:lstStyle/>
                    <a:p>
                      <a:r>
                        <a:rPr lang="en-US" b="1" dirty="0" smtClean="0"/>
                        <a:t>6.8</a:t>
                      </a:r>
                      <a:endParaRPr lang="en-US" b="1" dirty="0"/>
                    </a:p>
                  </a:txBody>
                  <a:tcPr/>
                </a:tc>
                <a:tc>
                  <a:txBody>
                    <a:bodyPr/>
                    <a:lstStyle/>
                    <a:p>
                      <a:r>
                        <a:rPr lang="en-US" dirty="0" smtClean="0"/>
                        <a:t>3.3</a:t>
                      </a:r>
                      <a:endParaRPr lang="en-US" dirty="0"/>
                    </a:p>
                  </a:txBody>
                  <a:tcPr/>
                </a:tc>
                <a:tc>
                  <a:txBody>
                    <a:bodyPr/>
                    <a:lstStyle/>
                    <a:p>
                      <a:r>
                        <a:rPr lang="en-US" b="1" dirty="0" smtClean="0"/>
                        <a:t>5.1</a:t>
                      </a:r>
                      <a:endParaRPr lang="en-US" b="1" dirty="0"/>
                    </a:p>
                  </a:txBody>
                  <a:tcPr/>
                </a:tc>
              </a:tr>
            </a:tbl>
          </a:graphicData>
        </a:graphic>
      </p:graphicFrame>
      <p:pic>
        <p:nvPicPr>
          <p:cNvPr id="4" name="Picture 3"/>
          <p:cNvPicPr>
            <a:picLocks noChangeAspect="1"/>
          </p:cNvPicPr>
          <p:nvPr/>
        </p:nvPicPr>
        <p:blipFill>
          <a:blip r:embed="rId2"/>
          <a:stretch>
            <a:fillRect/>
          </a:stretch>
        </p:blipFill>
        <p:spPr>
          <a:xfrm>
            <a:off x="864053" y="1357312"/>
            <a:ext cx="6474904" cy="5010831"/>
          </a:xfrm>
          <a:prstGeom prst="rect">
            <a:avLst/>
          </a:prstGeom>
        </p:spPr>
      </p:pic>
    </p:spTree>
    <p:extLst>
      <p:ext uri="{BB962C8B-B14F-4D97-AF65-F5344CB8AC3E}">
        <p14:creationId xmlns:p14="http://schemas.microsoft.com/office/powerpoint/2010/main" val="16027343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578" b="7930"/>
          <a:stretch/>
        </p:blipFill>
        <p:spPr>
          <a:xfrm>
            <a:off x="0" y="-19050"/>
            <a:ext cx="12192000" cy="6867525"/>
          </a:xfrm>
          <a:prstGeom prst="rect">
            <a:avLst/>
          </a:prstGeom>
        </p:spPr>
      </p:pic>
      <p:sp>
        <p:nvSpPr>
          <p:cNvPr id="4" name="TextBox 3"/>
          <p:cNvSpPr txBox="1"/>
          <p:nvPr/>
        </p:nvSpPr>
        <p:spPr>
          <a:xfrm>
            <a:off x="0" y="5915420"/>
            <a:ext cx="9696450" cy="923330"/>
          </a:xfrm>
          <a:prstGeom prst="rect">
            <a:avLst/>
          </a:prstGeom>
          <a:noFill/>
        </p:spPr>
        <p:txBody>
          <a:bodyPr wrap="square" rtlCol="0">
            <a:spAutoFit/>
          </a:bodyPr>
          <a:lstStyle/>
          <a:p>
            <a:r>
              <a:rPr lang="en-US" dirty="0">
                <a:solidFill>
                  <a:schemeClr val="bg1"/>
                </a:solidFill>
              </a:rPr>
              <a:t>J. Zhang, V. S. </a:t>
            </a:r>
            <a:r>
              <a:rPr lang="en-US" dirty="0" err="1">
                <a:solidFill>
                  <a:schemeClr val="bg1"/>
                </a:solidFill>
              </a:rPr>
              <a:t>Iyengar</a:t>
            </a:r>
            <a:r>
              <a:rPr lang="en-US" dirty="0">
                <a:solidFill>
                  <a:schemeClr val="bg1"/>
                </a:solidFill>
              </a:rPr>
              <a:t>, D. Wei, B. </a:t>
            </a:r>
            <a:r>
              <a:rPr lang="en-US" dirty="0" err="1">
                <a:solidFill>
                  <a:schemeClr val="bg1"/>
                </a:solidFill>
              </a:rPr>
              <a:t>Vinzamuri</a:t>
            </a:r>
            <a:r>
              <a:rPr lang="en-US" dirty="0">
                <a:solidFill>
                  <a:schemeClr val="bg1"/>
                </a:solidFill>
              </a:rPr>
              <a:t>, H. </a:t>
            </a:r>
            <a:r>
              <a:rPr lang="en-US" dirty="0" err="1">
                <a:solidFill>
                  <a:schemeClr val="bg1"/>
                </a:solidFill>
              </a:rPr>
              <a:t>Bastani</a:t>
            </a:r>
            <a:r>
              <a:rPr lang="en-US" dirty="0">
                <a:solidFill>
                  <a:schemeClr val="bg1"/>
                </a:solidFill>
              </a:rPr>
              <a:t>, A. R. </a:t>
            </a:r>
            <a:r>
              <a:rPr lang="en-US" dirty="0" err="1">
                <a:solidFill>
                  <a:schemeClr val="bg1"/>
                </a:solidFill>
              </a:rPr>
              <a:t>Macalalad</a:t>
            </a:r>
            <a:r>
              <a:rPr lang="en-US" dirty="0">
                <a:solidFill>
                  <a:schemeClr val="bg1"/>
                </a:solidFill>
              </a:rPr>
              <a:t>, A. E. Fischer, G. Yuen-Reed, A. </a:t>
            </a:r>
            <a:r>
              <a:rPr lang="en-US" dirty="0" err="1">
                <a:solidFill>
                  <a:schemeClr val="bg1"/>
                </a:solidFill>
              </a:rPr>
              <a:t>Mojsilović</a:t>
            </a:r>
            <a:r>
              <a:rPr lang="en-US" dirty="0">
                <a:solidFill>
                  <a:schemeClr val="bg1"/>
                </a:solidFill>
              </a:rPr>
              <a:t>, and K. R. Varshney, “Exploring the Causal Relationships between Initial Opioid Prescriptions and Outcomes,” AMIA Workshop </a:t>
            </a:r>
            <a:r>
              <a:rPr lang="en-US" dirty="0" smtClean="0">
                <a:solidFill>
                  <a:schemeClr val="bg1"/>
                </a:solidFill>
              </a:rPr>
              <a:t>Data Min. Med. Inf., Nov. </a:t>
            </a:r>
            <a:r>
              <a:rPr lang="en-US" dirty="0">
                <a:solidFill>
                  <a:schemeClr val="bg1"/>
                </a:solidFill>
              </a:rPr>
              <a:t>2017</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306417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Opioid Epidemic</a:t>
            </a:r>
            <a:endParaRPr lang="en-US" dirty="0"/>
          </a:p>
        </p:txBody>
      </p:sp>
      <p:sp>
        <p:nvSpPr>
          <p:cNvPr id="3" name="Content Placeholder 2"/>
          <p:cNvSpPr>
            <a:spLocks noGrp="1"/>
          </p:cNvSpPr>
          <p:nvPr>
            <p:ph idx="1"/>
          </p:nvPr>
        </p:nvSpPr>
        <p:spPr/>
        <p:txBody>
          <a:bodyPr/>
          <a:lstStyle/>
          <a:p>
            <a:r>
              <a:rPr lang="en-US" altLang="en-US" dirty="0"/>
              <a:t>175 deaths per day due to opioid overdose in the United States </a:t>
            </a:r>
          </a:p>
          <a:p>
            <a:endParaRPr lang="en-US" altLang="en-US" dirty="0"/>
          </a:p>
          <a:p>
            <a:r>
              <a:rPr lang="en-US" altLang="en-US" dirty="0"/>
              <a:t>Physicians could be indirectly contributing to the epidemic by </a:t>
            </a:r>
            <a:r>
              <a:rPr lang="en-US" altLang="en-US" dirty="0" err="1"/>
              <a:t>overprescription</a:t>
            </a:r>
            <a:endParaRPr lang="en-US" altLang="en-US" dirty="0"/>
          </a:p>
          <a:p>
            <a:endParaRPr lang="en-US" altLang="en-US" dirty="0"/>
          </a:p>
          <a:p>
            <a:r>
              <a:rPr lang="en-US" altLang="en-US" dirty="0"/>
              <a:t>One reason is because they have generally lacked data to guide opioid prescribing decisions</a:t>
            </a:r>
          </a:p>
          <a:p>
            <a:endParaRPr lang="en-US" altLang="en-US" dirty="0"/>
          </a:p>
          <a:p>
            <a:r>
              <a:rPr lang="en-US" altLang="en-US" dirty="0"/>
              <a:t>Use medical claims data to explore the causal relationships between the characteristics of the initial opioid prescriptions and </a:t>
            </a:r>
            <a:r>
              <a:rPr lang="en-US" altLang="en-US" dirty="0" smtClean="0"/>
              <a:t>outcomes</a:t>
            </a:r>
            <a:endParaRPr lang="en-US" altLang="en-US" dirty="0"/>
          </a:p>
        </p:txBody>
      </p:sp>
    </p:spTree>
    <p:extLst>
      <p:ext uri="{BB962C8B-B14F-4D97-AF65-F5344CB8AC3E}">
        <p14:creationId xmlns:p14="http://schemas.microsoft.com/office/powerpoint/2010/main" val="412837067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Claims</a:t>
            </a:r>
            <a:endParaRPr lang="en-US" dirty="0"/>
          </a:p>
        </p:txBody>
      </p:sp>
      <p:sp>
        <p:nvSpPr>
          <p:cNvPr id="3" name="Content Placeholder 2"/>
          <p:cNvSpPr>
            <a:spLocks noGrp="1"/>
          </p:cNvSpPr>
          <p:nvPr>
            <p:ph idx="1"/>
          </p:nvPr>
        </p:nvSpPr>
        <p:spPr>
          <a:xfrm>
            <a:off x="864053" y="1357313"/>
            <a:ext cx="7316996" cy="5010831"/>
          </a:xfrm>
        </p:spPr>
        <p:txBody>
          <a:bodyPr/>
          <a:lstStyle/>
          <a:p>
            <a:r>
              <a:rPr lang="en-US" dirty="0"/>
              <a:t>Used by payers (insurance companies) to reimburse health providers (physicians, hospitals, etc</a:t>
            </a:r>
            <a:r>
              <a:rPr lang="en-US" dirty="0" smtClean="0"/>
              <a:t>.)</a:t>
            </a:r>
          </a:p>
          <a:p>
            <a:endParaRPr lang="en-US" dirty="0" smtClean="0"/>
          </a:p>
          <a:p>
            <a:r>
              <a:rPr lang="en-US" dirty="0" smtClean="0"/>
              <a:t>Date </a:t>
            </a:r>
            <a:r>
              <a:rPr lang="en-US" dirty="0"/>
              <a:t>of service</a:t>
            </a:r>
          </a:p>
          <a:p>
            <a:endParaRPr lang="en-US" dirty="0" smtClean="0"/>
          </a:p>
          <a:p>
            <a:r>
              <a:rPr lang="en-US" dirty="0" smtClean="0"/>
              <a:t>Diagnosis </a:t>
            </a:r>
            <a:r>
              <a:rPr lang="en-US" dirty="0"/>
              <a:t>codes (ICD-10), procedure codes (CPT), drug codes (NDC)</a:t>
            </a:r>
          </a:p>
          <a:p>
            <a:endParaRPr lang="en-US" dirty="0" smtClean="0"/>
          </a:p>
          <a:p>
            <a:r>
              <a:rPr lang="en-US" dirty="0" smtClean="0"/>
              <a:t>Billed </a:t>
            </a:r>
            <a:r>
              <a:rPr lang="en-US" dirty="0"/>
              <a:t>amount and paid amount</a:t>
            </a:r>
          </a:p>
          <a:p>
            <a:endParaRPr lang="en-US" dirty="0" smtClean="0"/>
          </a:p>
          <a:p>
            <a:r>
              <a:rPr lang="en-US" dirty="0" smtClean="0"/>
              <a:t>Provider </a:t>
            </a:r>
            <a:r>
              <a:rPr lang="en-US" dirty="0"/>
              <a:t>and patient information (demographics</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7249" y="1499617"/>
            <a:ext cx="3706152" cy="4792438"/>
          </a:xfrm>
          <a:prstGeom prst="rect">
            <a:avLst/>
          </a:prstGeom>
        </p:spPr>
      </p:pic>
    </p:spTree>
    <p:extLst>
      <p:ext uri="{BB962C8B-B14F-4D97-AF65-F5344CB8AC3E}">
        <p14:creationId xmlns:p14="http://schemas.microsoft.com/office/powerpoint/2010/main" val="33394377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Moonshots</a:t>
            </a:r>
            <a:endParaRPr lang="en-US" dirty="0"/>
          </a:p>
        </p:txBody>
      </p:sp>
      <p:sp>
        <p:nvSpPr>
          <p:cNvPr id="3" name="Content Placeholder 2"/>
          <p:cNvSpPr>
            <a:spLocks noGrp="1"/>
          </p:cNvSpPr>
          <p:nvPr>
            <p:ph idx="1"/>
          </p:nvPr>
        </p:nvSpPr>
        <p:spPr/>
        <p:txBody>
          <a:bodyPr/>
          <a:lstStyle/>
          <a:p>
            <a:r>
              <a:rPr lang="en-US" altLang="en-US" dirty="0" smtClean="0"/>
              <a:t>The world’s most difficult problems have always required a combination of intelligence, creativity, and wisdom to solve</a:t>
            </a:r>
          </a:p>
          <a:p>
            <a:endParaRPr lang="en-US" altLang="en-US" dirty="0" smtClean="0"/>
          </a:p>
          <a:p>
            <a:r>
              <a:rPr lang="en-US" altLang="en-US" dirty="0" smtClean="0"/>
              <a:t>The </a:t>
            </a:r>
            <a:r>
              <a:rPr lang="en-US" altLang="en-US" dirty="0"/>
              <a:t>actual moonshot versus today’s biggest challenges for </a:t>
            </a:r>
            <a:r>
              <a:rPr lang="en-US" altLang="en-US" dirty="0" smtClean="0"/>
              <a:t>humanity</a:t>
            </a:r>
          </a:p>
          <a:p>
            <a:pPr lvl="1"/>
            <a:r>
              <a:rPr lang="en-US" altLang="en-US" dirty="0" smtClean="0"/>
              <a:t>Technical vs. Sociotechnical</a:t>
            </a:r>
          </a:p>
          <a:p>
            <a:pPr lvl="1"/>
            <a:r>
              <a:rPr lang="en-US" altLang="en-US" dirty="0" smtClean="0"/>
              <a:t>Even more difficult</a:t>
            </a:r>
          </a:p>
          <a:p>
            <a:endParaRPr lang="en-US" altLang="en-US" dirty="0"/>
          </a:p>
          <a:p>
            <a:r>
              <a:rPr lang="en-US" altLang="en-US" dirty="0" smtClean="0"/>
              <a:t>People need some help from algorithms that are intelligent, creative, and wise</a:t>
            </a:r>
          </a:p>
          <a:p>
            <a:pPr lvl="1"/>
            <a:endParaRPr lang="en-US" altLang="en-US" dirty="0"/>
          </a:p>
          <a:p>
            <a:endParaRPr lang="en-US" dirty="0"/>
          </a:p>
        </p:txBody>
      </p:sp>
    </p:spTree>
    <p:extLst>
      <p:ext uri="{BB962C8B-B14F-4D97-AF65-F5344CB8AC3E}">
        <p14:creationId xmlns:p14="http://schemas.microsoft.com/office/powerpoint/2010/main" val="18411987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95149" y="1403780"/>
            <a:ext cx="5557326" cy="4917215"/>
          </a:xfrm>
          <a:prstGeom prst="rect">
            <a:avLst/>
          </a:prstGeom>
        </p:spPr>
      </p:pic>
    </p:spTree>
    <p:extLst>
      <p:ext uri="{BB962C8B-B14F-4D97-AF65-F5344CB8AC3E}">
        <p14:creationId xmlns:p14="http://schemas.microsoft.com/office/powerpoint/2010/main" val="12635643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altLang="en-US" dirty="0"/>
              <a:t>In patients who are given synthetic opioids for no more than 7 days, using natural or semi-synthetic opioids instead could potentially reduce the risk of long-term use or addiction by 36.5</a:t>
            </a:r>
            <a:r>
              <a:rPr lang="en-US" altLang="en-US" dirty="0" smtClean="0"/>
              <a:t>%</a:t>
            </a:r>
            <a:endParaRPr lang="en-US" altLang="en-US" dirty="0"/>
          </a:p>
          <a:p>
            <a:endParaRPr lang="en-US" altLang="en-US" dirty="0"/>
          </a:p>
          <a:p>
            <a:r>
              <a:rPr lang="en-US" altLang="en-US" dirty="0"/>
              <a:t>For natural or semi-synthetic opioids, a shorter days of supply could potentially reduce the risk by 65.3% in patients with longer days of </a:t>
            </a:r>
            <a:r>
              <a:rPr lang="en-US" altLang="en-US" dirty="0" smtClean="0"/>
              <a:t>supply</a:t>
            </a:r>
            <a:endParaRPr lang="en-US" altLang="en-US" dirty="0"/>
          </a:p>
          <a:p>
            <a:endParaRPr lang="en-US" altLang="en-US" dirty="0"/>
          </a:p>
          <a:p>
            <a:r>
              <a:rPr lang="en-US" altLang="en-US" dirty="0"/>
              <a:t>Longer days of supply on the initial opioid prescription is a driving force of long-term use</a:t>
            </a:r>
          </a:p>
          <a:p>
            <a:endParaRPr lang="en-US" altLang="en-US" dirty="0"/>
          </a:p>
          <a:p>
            <a:r>
              <a:rPr lang="en-US" altLang="en-US" dirty="0"/>
              <a:t>A significant difference in average treatment effect between synthetic opioids and natural or semi-synthetic ones</a:t>
            </a:r>
          </a:p>
        </p:txBody>
      </p:sp>
    </p:spTree>
    <p:extLst>
      <p:ext uri="{BB962C8B-B14F-4D97-AF65-F5344CB8AC3E}">
        <p14:creationId xmlns:p14="http://schemas.microsoft.com/office/powerpoint/2010/main" val="421073306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Intelligence for Mankind</a:t>
            </a:r>
            <a:endParaRPr lang="en-US" dirty="0"/>
          </a:p>
        </p:txBody>
      </p:sp>
      <p:sp>
        <p:nvSpPr>
          <p:cNvPr id="3" name="Content Placeholder 2"/>
          <p:cNvSpPr>
            <a:spLocks noGrp="1"/>
          </p:cNvSpPr>
          <p:nvPr>
            <p:ph idx="1"/>
          </p:nvPr>
        </p:nvSpPr>
        <p:spPr/>
        <p:txBody>
          <a:bodyPr/>
          <a:lstStyle/>
          <a:p>
            <a:r>
              <a:rPr lang="en-US" altLang="en-US" dirty="0" smtClean="0"/>
              <a:t>Perception</a:t>
            </a:r>
          </a:p>
          <a:p>
            <a:pPr lvl="1"/>
            <a:r>
              <a:rPr lang="en-US" altLang="en-US" dirty="0"/>
              <a:t>M</a:t>
            </a:r>
            <a:r>
              <a:rPr lang="en-US" altLang="en-US" dirty="0" smtClean="0"/>
              <a:t>etal and thatched roofs</a:t>
            </a:r>
            <a:endParaRPr lang="en-US" altLang="en-US" dirty="0"/>
          </a:p>
          <a:p>
            <a:endParaRPr lang="en-US" altLang="en-US" dirty="0"/>
          </a:p>
          <a:p>
            <a:r>
              <a:rPr lang="en-US" altLang="en-US" dirty="0" smtClean="0"/>
              <a:t>Prediction</a:t>
            </a:r>
          </a:p>
          <a:p>
            <a:pPr lvl="1"/>
            <a:r>
              <a:rPr lang="en-US" altLang="en-US" dirty="0" err="1" smtClean="0"/>
              <a:t>Zika</a:t>
            </a:r>
            <a:r>
              <a:rPr lang="en-US" altLang="en-US" dirty="0" smtClean="0"/>
              <a:t> virus reservoirs</a:t>
            </a:r>
          </a:p>
          <a:p>
            <a:pPr lvl="1"/>
            <a:r>
              <a:rPr lang="en-US" altLang="en-US" dirty="0" smtClean="0"/>
              <a:t>Low-wage worker spending</a:t>
            </a:r>
            <a:endParaRPr lang="en-US" altLang="en-US" dirty="0"/>
          </a:p>
          <a:p>
            <a:endParaRPr lang="en-US" altLang="en-US" dirty="0"/>
          </a:p>
          <a:p>
            <a:r>
              <a:rPr lang="en-US" altLang="en-US" dirty="0" smtClean="0"/>
              <a:t>Reasoning</a:t>
            </a:r>
          </a:p>
          <a:p>
            <a:pPr lvl="1"/>
            <a:r>
              <a:rPr lang="en-US" altLang="en-US" dirty="0" smtClean="0"/>
              <a:t>Causal factors for opioid addiction</a:t>
            </a:r>
            <a:endParaRPr lang="en-US" altLang="en-US" dirty="0"/>
          </a:p>
        </p:txBody>
      </p:sp>
    </p:spTree>
    <p:extLst>
      <p:ext uri="{BB962C8B-B14F-4D97-AF65-F5344CB8AC3E}">
        <p14:creationId xmlns:p14="http://schemas.microsoft.com/office/powerpoint/2010/main" val="209502945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775569" y="631179"/>
            <a:ext cx="6659744" cy="5292190"/>
            <a:chOff x="2638004" y="528413"/>
            <a:chExt cx="5947645" cy="4723318"/>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6347"/>
            <a:stretch/>
          </p:blipFill>
          <p:spPr>
            <a:xfrm>
              <a:off x="2638004" y="528413"/>
              <a:ext cx="5947645" cy="4723318"/>
            </a:xfrm>
            <a:prstGeom prst="rect">
              <a:avLst/>
            </a:prstGeom>
          </p:spPr>
        </p:pic>
        <p:sp>
          <p:nvSpPr>
            <p:cNvPr id="2" name="Rectangle 1"/>
            <p:cNvSpPr/>
            <p:nvPr/>
          </p:nvSpPr>
          <p:spPr>
            <a:xfrm>
              <a:off x="4976602" y="3091158"/>
              <a:ext cx="1594131" cy="485522"/>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7" name="TextBox 6"/>
          <p:cNvSpPr txBox="1"/>
          <p:nvPr/>
        </p:nvSpPr>
        <p:spPr>
          <a:xfrm>
            <a:off x="2775570" y="5923370"/>
            <a:ext cx="6659743" cy="400110"/>
          </a:xfrm>
          <a:prstGeom prst="rect">
            <a:avLst/>
          </a:prstGeom>
          <a:noFill/>
        </p:spPr>
        <p:txBody>
          <a:bodyPr wrap="square" rtlCol="0">
            <a:spAutoFit/>
          </a:bodyPr>
          <a:lstStyle/>
          <a:p>
            <a:r>
              <a:rPr lang="en-US" sz="1000" dirty="0" smtClean="0">
                <a:solidFill>
                  <a:schemeClr val="bg1"/>
                </a:solidFill>
              </a:rPr>
              <a:t>R. J. Sternberg, “WICS: A Model of Leadership in Organizations,” </a:t>
            </a:r>
            <a:r>
              <a:rPr lang="en-US" sz="1000" i="1" dirty="0" smtClean="0">
                <a:solidFill>
                  <a:schemeClr val="bg1"/>
                </a:solidFill>
              </a:rPr>
              <a:t>Academy of Management Learning &amp; Education</a:t>
            </a:r>
            <a:r>
              <a:rPr lang="en-US" sz="1000" dirty="0" smtClean="0">
                <a:solidFill>
                  <a:schemeClr val="bg1"/>
                </a:solidFill>
              </a:rPr>
              <a:t>, vol. 2, no. 4, p. 386–401, Dec. 2003.</a:t>
            </a:r>
            <a:endParaRPr lang="en-US" sz="1000" dirty="0">
              <a:solidFill>
                <a:schemeClr val="bg1"/>
              </a:solidFill>
            </a:endParaRPr>
          </a:p>
        </p:txBody>
      </p:sp>
    </p:spTree>
    <p:extLst>
      <p:ext uri="{BB962C8B-B14F-4D97-AF65-F5344CB8AC3E}">
        <p14:creationId xmlns:p14="http://schemas.microsoft.com/office/powerpoint/2010/main" val="1154800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5638"/>
          <a:stretch/>
        </p:blipFill>
        <p:spPr>
          <a:xfrm>
            <a:off x="0" y="-8092"/>
            <a:ext cx="12192000" cy="6866092"/>
          </a:xfrm>
          <a:prstGeom prst="rect">
            <a:avLst/>
          </a:prstGeom>
        </p:spPr>
      </p:pic>
      <p:sp>
        <p:nvSpPr>
          <p:cNvPr id="5" name="TextBox 4"/>
          <p:cNvSpPr txBox="1"/>
          <p:nvPr/>
        </p:nvSpPr>
        <p:spPr>
          <a:xfrm>
            <a:off x="0" y="5934670"/>
            <a:ext cx="8286244" cy="923330"/>
          </a:xfrm>
          <a:prstGeom prst="rect">
            <a:avLst/>
          </a:prstGeom>
          <a:noFill/>
        </p:spPr>
        <p:txBody>
          <a:bodyPr wrap="square" rtlCol="0">
            <a:spAutoFit/>
          </a:bodyPr>
          <a:lstStyle/>
          <a:p>
            <a:r>
              <a:rPr lang="en-US" dirty="0" smtClean="0">
                <a:solidFill>
                  <a:srgbClr val="7030A0"/>
                </a:solidFill>
              </a:rPr>
              <a:t>L. R. Varshney, F. </a:t>
            </a:r>
            <a:r>
              <a:rPr lang="en-US" dirty="0" err="1" smtClean="0">
                <a:solidFill>
                  <a:srgbClr val="7030A0"/>
                </a:solidFill>
              </a:rPr>
              <a:t>Pinel</a:t>
            </a:r>
            <a:r>
              <a:rPr lang="en-US" dirty="0" smtClean="0">
                <a:solidFill>
                  <a:srgbClr val="7030A0"/>
                </a:solidFill>
              </a:rPr>
              <a:t>, K. R. Varshney, D. </a:t>
            </a:r>
            <a:r>
              <a:rPr lang="en-US" dirty="0" err="1" smtClean="0">
                <a:solidFill>
                  <a:srgbClr val="7030A0"/>
                </a:solidFill>
              </a:rPr>
              <a:t>Bhattacharjya</a:t>
            </a:r>
            <a:r>
              <a:rPr lang="en-US" dirty="0" smtClean="0">
                <a:solidFill>
                  <a:srgbClr val="7030A0"/>
                </a:solidFill>
              </a:rPr>
              <a:t>, A. </a:t>
            </a:r>
            <a:r>
              <a:rPr lang="en-US" dirty="0" err="1" smtClean="0">
                <a:solidFill>
                  <a:srgbClr val="7030A0"/>
                </a:solidFill>
              </a:rPr>
              <a:t>Schoergendorfer</a:t>
            </a:r>
            <a:r>
              <a:rPr lang="en-US" dirty="0" smtClean="0">
                <a:solidFill>
                  <a:srgbClr val="7030A0"/>
                </a:solidFill>
              </a:rPr>
              <a:t>, and Y.-M. Chee, “A Big Data Approach to Computational Creativity: The Curious Case of Chef Watson,” </a:t>
            </a:r>
            <a:r>
              <a:rPr lang="en-US" i="1" dirty="0" smtClean="0">
                <a:solidFill>
                  <a:srgbClr val="7030A0"/>
                </a:solidFill>
              </a:rPr>
              <a:t>IBM J. Res. Dev.</a:t>
            </a:r>
            <a:r>
              <a:rPr lang="en-US" dirty="0" smtClean="0">
                <a:solidFill>
                  <a:srgbClr val="7030A0"/>
                </a:solidFill>
              </a:rPr>
              <a:t>, under review.</a:t>
            </a:r>
            <a:endParaRPr lang="en-US" dirty="0">
              <a:solidFill>
                <a:srgbClr val="7030A0"/>
              </a:solidFill>
            </a:endParaRPr>
          </a:p>
        </p:txBody>
      </p:sp>
    </p:spTree>
    <p:extLst>
      <p:ext uri="{BB962C8B-B14F-4D97-AF65-F5344CB8AC3E}">
        <p14:creationId xmlns:p14="http://schemas.microsoft.com/office/powerpoint/2010/main" val="329445974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Creativity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454" y="1676104"/>
            <a:ext cx="4369144" cy="3938894"/>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474" y="1676104"/>
            <a:ext cx="7525317" cy="3938895"/>
          </a:xfrm>
          <a:prstGeom prst="rect">
            <a:avLst/>
          </a:prstGeom>
        </p:spPr>
      </p:pic>
    </p:spTree>
    <p:extLst>
      <p:ext uri="{BB962C8B-B14F-4D97-AF65-F5344CB8AC3E}">
        <p14:creationId xmlns:p14="http://schemas.microsoft.com/office/powerpoint/2010/main" val="404329221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Creativity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9445" y="955087"/>
            <a:ext cx="5356511" cy="547525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21" y="955087"/>
            <a:ext cx="5199243" cy="5475252"/>
          </a:xfrm>
          <a:prstGeom prst="rect">
            <a:avLst/>
          </a:prstGeom>
        </p:spPr>
      </p:pic>
    </p:spTree>
    <p:extLst>
      <p:ext uri="{BB962C8B-B14F-4D97-AF65-F5344CB8AC3E}">
        <p14:creationId xmlns:p14="http://schemas.microsoft.com/office/powerpoint/2010/main" val="238172560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Creativity for Mankind</a:t>
            </a:r>
            <a:endParaRPr lang="en-US" dirty="0"/>
          </a:p>
        </p:txBody>
      </p:sp>
      <p:sp>
        <p:nvSpPr>
          <p:cNvPr id="3" name="Content Placeholder 2"/>
          <p:cNvSpPr>
            <a:spLocks noGrp="1"/>
          </p:cNvSpPr>
          <p:nvPr>
            <p:ph idx="1"/>
          </p:nvPr>
        </p:nvSpPr>
        <p:spPr/>
        <p:txBody>
          <a:bodyPr/>
          <a:lstStyle/>
          <a:p>
            <a:r>
              <a:rPr lang="en-US" altLang="en-US" dirty="0" smtClean="0"/>
              <a:t>Healthy, flavorful food under resource constraints</a:t>
            </a:r>
          </a:p>
          <a:p>
            <a:endParaRPr lang="en-US" altLang="en-US" dirty="0"/>
          </a:p>
          <a:p>
            <a:r>
              <a:rPr lang="en-US" altLang="en-US" dirty="0" smtClean="0"/>
              <a:t>Molecule design</a:t>
            </a:r>
          </a:p>
          <a:p>
            <a:endParaRPr lang="en-US" altLang="en-US" dirty="0"/>
          </a:p>
          <a:p>
            <a:r>
              <a:rPr lang="en-US" altLang="en-US" dirty="0" smtClean="0"/>
              <a:t>Drug design</a:t>
            </a:r>
          </a:p>
          <a:p>
            <a:endParaRPr lang="en-US" altLang="en-US" dirty="0"/>
          </a:p>
          <a:p>
            <a:endParaRPr lang="en-US" altLang="en-US" dirty="0"/>
          </a:p>
        </p:txBody>
      </p:sp>
    </p:spTree>
    <p:extLst>
      <p:ext uri="{BB962C8B-B14F-4D97-AF65-F5344CB8AC3E}">
        <p14:creationId xmlns:p14="http://schemas.microsoft.com/office/powerpoint/2010/main" val="211108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0" y="0"/>
            <a:ext cx="7067550" cy="3416320"/>
          </a:xfrm>
          <a:prstGeom prst="rect">
            <a:avLst/>
          </a:prstGeom>
          <a:noFill/>
        </p:spPr>
        <p:txBody>
          <a:bodyPr wrap="square" rtlCol="0">
            <a:spAutoFit/>
          </a:bodyPr>
          <a:lstStyle/>
          <a:p>
            <a:r>
              <a:rPr lang="en-US" dirty="0" smtClean="0"/>
              <a:t>Wisdom </a:t>
            </a:r>
            <a:r>
              <a:rPr lang="en-US" dirty="0"/>
              <a:t>is one of those qualities difficult to define—because it encompasses so much—but which people generally recognize when they encounter it. And it is encountered most obviously in the realm of decision-making. Psychologists tend to agree that wisdom involves an integration of knowledge, experience, and deep understanding that incorporates tolerance for the uncertainties of life as well as its ups and downs. There's an awareness of how things play out over time, and it confers a sense of balance. It can be acquired only through experience, but by itself, experience does not automatically confer wisdom. Only now are researchers beginning to look into the social, emotional, and cognitive processes that transmute experience into wisdom</a:t>
            </a:r>
            <a:r>
              <a:rPr lang="en-US" dirty="0" smtClean="0"/>
              <a:t>.</a:t>
            </a:r>
            <a:endParaRPr lang="en-US" dirty="0"/>
          </a:p>
        </p:txBody>
      </p:sp>
      <p:sp>
        <p:nvSpPr>
          <p:cNvPr id="5" name="TextBox 4"/>
          <p:cNvSpPr txBox="1"/>
          <p:nvPr/>
        </p:nvSpPr>
        <p:spPr>
          <a:xfrm>
            <a:off x="0" y="5610225"/>
            <a:ext cx="12192000" cy="1200329"/>
          </a:xfrm>
          <a:prstGeom prst="rect">
            <a:avLst/>
          </a:prstGeom>
          <a:noFill/>
        </p:spPr>
        <p:txBody>
          <a:bodyPr wrap="square" rtlCol="0">
            <a:spAutoFit/>
          </a:bodyPr>
          <a:lstStyle/>
          <a:p>
            <a:r>
              <a:rPr lang="en-US" dirty="0">
                <a:solidFill>
                  <a:schemeClr val="bg1"/>
                </a:solidFill>
              </a:rPr>
              <a:t>Wise people generally share an optimism that life's problems can be solved and experience a certain amount of calm in facing difficult decisions. Intelligence—if only anyone could figure out exactly what it is—may be necessary for wisdom, but it definitely isn't sufficient; an ability to see the big picture, a sense of proportion, and considerable introspection also contribute to its development</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8935209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Wisdom for Mankind</a:t>
            </a:r>
            <a:endParaRPr lang="en-US" dirty="0"/>
          </a:p>
        </p:txBody>
      </p:sp>
      <p:sp>
        <p:nvSpPr>
          <p:cNvPr id="3" name="Content Placeholder 2"/>
          <p:cNvSpPr>
            <a:spLocks noGrp="1"/>
          </p:cNvSpPr>
          <p:nvPr>
            <p:ph idx="1"/>
          </p:nvPr>
        </p:nvSpPr>
        <p:spPr>
          <a:xfrm>
            <a:off x="864053" y="1357313"/>
            <a:ext cx="4650922" cy="5010831"/>
          </a:xfrm>
        </p:spPr>
        <p:txBody>
          <a:bodyPr/>
          <a:lstStyle/>
          <a:p>
            <a:r>
              <a:rPr lang="en-US" altLang="en-US" dirty="0" smtClean="0"/>
              <a:t>Can computational means help us figure out how to move the needle? </a:t>
            </a:r>
          </a:p>
          <a:p>
            <a:r>
              <a:rPr lang="en-US" altLang="en-US" dirty="0" smtClean="0"/>
              <a:t>Get a more holistic view of problems, solutions, and questions and how they can work together?</a:t>
            </a:r>
          </a:p>
          <a:p>
            <a:r>
              <a:rPr lang="en-US" altLang="en-US" dirty="0" smtClean="0"/>
              <a:t>Capture the human experience?</a:t>
            </a:r>
            <a:endParaRPr lang="en-US" altLang="en-US" dirty="0"/>
          </a:p>
          <a:p>
            <a:endParaRPr lang="en-US"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5180" y="1466850"/>
            <a:ext cx="5794053" cy="3972342"/>
          </a:xfrm>
          <a:prstGeom prst="rect">
            <a:avLst/>
          </a:prstGeom>
        </p:spPr>
      </p:pic>
      <p:sp>
        <p:nvSpPr>
          <p:cNvPr id="5" name="TextBox 4"/>
          <p:cNvSpPr txBox="1"/>
          <p:nvPr/>
        </p:nvSpPr>
        <p:spPr>
          <a:xfrm>
            <a:off x="6065180" y="5441308"/>
            <a:ext cx="5794053" cy="400110"/>
          </a:xfrm>
          <a:prstGeom prst="rect">
            <a:avLst/>
          </a:prstGeom>
          <a:noFill/>
        </p:spPr>
        <p:txBody>
          <a:bodyPr wrap="square" rtlCol="0">
            <a:spAutoFit/>
          </a:bodyPr>
          <a:lstStyle/>
          <a:p>
            <a:r>
              <a:rPr lang="en-US" sz="1000" dirty="0" smtClean="0">
                <a:solidFill>
                  <a:schemeClr val="bg1"/>
                </a:solidFill>
              </a:rPr>
              <a:t>A. S. </a:t>
            </a:r>
            <a:r>
              <a:rPr lang="en-US" sz="1000" dirty="0" err="1" smtClean="0">
                <a:solidFill>
                  <a:schemeClr val="bg1"/>
                </a:solidFill>
              </a:rPr>
              <a:t>Willsky</a:t>
            </a:r>
            <a:r>
              <a:rPr lang="en-US" sz="1000" dirty="0" smtClean="0">
                <a:solidFill>
                  <a:schemeClr val="bg1"/>
                </a:solidFill>
              </a:rPr>
              <a:t>, “Some Solutions, Some Problems, and Some Questions,” </a:t>
            </a:r>
            <a:r>
              <a:rPr lang="en-US" sz="1000" i="1" dirty="0" smtClean="0">
                <a:solidFill>
                  <a:schemeClr val="bg1"/>
                </a:solidFill>
              </a:rPr>
              <a:t>IEEE Control Syst. Mag.</a:t>
            </a:r>
            <a:r>
              <a:rPr lang="en-US" sz="1000" dirty="0" smtClean="0">
                <a:solidFill>
                  <a:schemeClr val="bg1"/>
                </a:solidFill>
              </a:rPr>
              <a:t>, </a:t>
            </a:r>
            <a:r>
              <a:rPr lang="en-US" sz="1000" dirty="0" smtClean="0">
                <a:solidFill>
                  <a:schemeClr val="bg1"/>
                </a:solidFill>
              </a:rPr>
              <a:t>vol. 2, no. </a:t>
            </a:r>
            <a:r>
              <a:rPr lang="en-US" sz="1000" dirty="0" smtClean="0">
                <a:solidFill>
                  <a:schemeClr val="bg1"/>
                </a:solidFill>
              </a:rPr>
              <a:t>3, </a:t>
            </a:r>
            <a:r>
              <a:rPr lang="en-US" sz="1000" dirty="0" smtClean="0">
                <a:solidFill>
                  <a:schemeClr val="bg1"/>
                </a:solidFill>
              </a:rPr>
              <a:t>p. </a:t>
            </a:r>
            <a:r>
              <a:rPr lang="en-US" sz="1000" dirty="0" smtClean="0">
                <a:solidFill>
                  <a:schemeClr val="bg1"/>
                </a:solidFill>
              </a:rPr>
              <a:t>4</a:t>
            </a:r>
            <a:r>
              <a:rPr lang="en-US" sz="1000" dirty="0" smtClean="0">
                <a:solidFill>
                  <a:schemeClr val="bg1"/>
                </a:solidFill>
              </a:rPr>
              <a:t>–16, Sep. 1982.</a:t>
            </a:r>
            <a:endParaRPr lang="en-US" sz="1000" dirty="0">
              <a:solidFill>
                <a:schemeClr val="bg1"/>
              </a:solidFill>
            </a:endParaRPr>
          </a:p>
        </p:txBody>
      </p:sp>
    </p:spTree>
    <p:extLst>
      <p:ext uri="{BB962C8B-B14F-4D97-AF65-F5344CB8AC3E}">
        <p14:creationId xmlns:p14="http://schemas.microsoft.com/office/powerpoint/2010/main" val="372341514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12192000" cy="6858000"/>
            <a:chOff x="-1" y="0"/>
            <a:chExt cx="12188826" cy="6858000"/>
          </a:xfrm>
        </p:grpSpPr>
        <p:pic>
          <p:nvPicPr>
            <p:cNvPr id="5" name="Picture 4"/>
            <p:cNvPicPr>
              <a:picLocks noChangeAspect="1"/>
            </p:cNvPicPr>
            <p:nvPr/>
          </p:nvPicPr>
          <p:blipFill>
            <a:blip r:embed="rId2"/>
            <a:stretch>
              <a:fillRect/>
            </a:stretch>
          </p:blipFill>
          <p:spPr>
            <a:xfrm>
              <a:off x="9426575" y="3429000"/>
              <a:ext cx="2762250" cy="1841500"/>
            </a:xfrm>
            <a:prstGeom prst="rect">
              <a:avLst/>
            </a:prstGeom>
          </p:spPr>
        </p:pic>
        <p:pic>
          <p:nvPicPr>
            <p:cNvPr id="6" name="Picture 5"/>
            <p:cNvPicPr>
              <a:picLocks noChangeAspect="1"/>
            </p:cNvPicPr>
            <p:nvPr/>
          </p:nvPicPr>
          <p:blipFill>
            <a:blip r:embed="rId3"/>
            <a:stretch>
              <a:fillRect/>
            </a:stretch>
          </p:blipFill>
          <p:spPr>
            <a:xfrm>
              <a:off x="9218612" y="1522027"/>
              <a:ext cx="2970212" cy="1987714"/>
            </a:xfrm>
            <a:prstGeom prst="rect">
              <a:avLst/>
            </a:prstGeom>
          </p:spPr>
        </p:pic>
        <p:pic>
          <p:nvPicPr>
            <p:cNvPr id="7" name="Picture 6"/>
            <p:cNvPicPr>
              <a:picLocks noChangeAspect="1"/>
            </p:cNvPicPr>
            <p:nvPr/>
          </p:nvPicPr>
          <p:blipFill>
            <a:blip r:embed="rId4"/>
            <a:stretch>
              <a:fillRect/>
            </a:stretch>
          </p:blipFill>
          <p:spPr>
            <a:xfrm>
              <a:off x="1" y="3124200"/>
              <a:ext cx="2846832" cy="2133600"/>
            </a:xfrm>
            <a:prstGeom prst="rect">
              <a:avLst/>
            </a:prstGeom>
          </p:spPr>
        </p:pic>
        <p:pic>
          <p:nvPicPr>
            <p:cNvPr id="8" name="Picture 7"/>
            <p:cNvPicPr>
              <a:picLocks noChangeAspect="1"/>
            </p:cNvPicPr>
            <p:nvPr/>
          </p:nvPicPr>
          <p:blipFill>
            <a:blip r:embed="rId5"/>
            <a:stretch>
              <a:fillRect/>
            </a:stretch>
          </p:blipFill>
          <p:spPr>
            <a:xfrm>
              <a:off x="9784153" y="5257800"/>
              <a:ext cx="2404672" cy="1600200"/>
            </a:xfrm>
            <a:prstGeom prst="rect">
              <a:avLst/>
            </a:prstGeom>
          </p:spPr>
        </p:pic>
        <p:pic>
          <p:nvPicPr>
            <p:cNvPr id="9" name="Picture 8"/>
            <p:cNvPicPr>
              <a:picLocks noChangeAspect="1"/>
            </p:cNvPicPr>
            <p:nvPr/>
          </p:nvPicPr>
          <p:blipFill>
            <a:blip r:embed="rId6"/>
            <a:stretch>
              <a:fillRect/>
            </a:stretch>
          </p:blipFill>
          <p:spPr>
            <a:xfrm>
              <a:off x="7161212" y="5105400"/>
              <a:ext cx="2633907" cy="1752600"/>
            </a:xfrm>
            <a:prstGeom prst="rect">
              <a:avLst/>
            </a:prstGeom>
          </p:spPr>
        </p:pic>
        <p:pic>
          <p:nvPicPr>
            <p:cNvPr id="10" name="Picture 9"/>
            <p:cNvPicPr>
              <a:picLocks noChangeAspect="1"/>
            </p:cNvPicPr>
            <p:nvPr/>
          </p:nvPicPr>
          <p:blipFill>
            <a:blip r:embed="rId7"/>
            <a:srcRect t="19000"/>
            <a:stretch>
              <a:fillRect/>
            </a:stretch>
          </p:blipFill>
          <p:spPr>
            <a:xfrm>
              <a:off x="4556301" y="0"/>
              <a:ext cx="2681111" cy="1447800"/>
            </a:xfrm>
            <a:prstGeom prst="rect">
              <a:avLst/>
            </a:prstGeom>
          </p:spPr>
        </p:pic>
        <p:pic>
          <p:nvPicPr>
            <p:cNvPr id="11" name="Picture 10"/>
            <p:cNvPicPr>
              <a:picLocks noChangeAspect="1"/>
            </p:cNvPicPr>
            <p:nvPr/>
          </p:nvPicPr>
          <p:blipFill>
            <a:blip r:embed="rId8"/>
            <a:stretch>
              <a:fillRect/>
            </a:stretch>
          </p:blipFill>
          <p:spPr>
            <a:xfrm>
              <a:off x="9523412" y="0"/>
              <a:ext cx="2665412" cy="1776941"/>
            </a:xfrm>
            <a:prstGeom prst="rect">
              <a:avLst/>
            </a:prstGeom>
          </p:spPr>
        </p:pic>
        <p:pic>
          <p:nvPicPr>
            <p:cNvPr id="12" name="Picture 11"/>
            <p:cNvPicPr>
              <a:picLocks noChangeAspect="1"/>
            </p:cNvPicPr>
            <p:nvPr/>
          </p:nvPicPr>
          <p:blipFill>
            <a:blip r:embed="rId9"/>
            <a:stretch>
              <a:fillRect/>
            </a:stretch>
          </p:blipFill>
          <p:spPr>
            <a:xfrm>
              <a:off x="2290862" y="0"/>
              <a:ext cx="2279550" cy="1676400"/>
            </a:xfrm>
            <a:prstGeom prst="rect">
              <a:avLst/>
            </a:prstGeom>
          </p:spPr>
        </p:pic>
        <p:pic>
          <p:nvPicPr>
            <p:cNvPr id="13" name="Picture 12"/>
            <p:cNvPicPr>
              <a:picLocks noChangeAspect="1"/>
            </p:cNvPicPr>
            <p:nvPr/>
          </p:nvPicPr>
          <p:blipFill>
            <a:blip r:embed="rId10"/>
            <a:stretch>
              <a:fillRect/>
            </a:stretch>
          </p:blipFill>
          <p:spPr>
            <a:xfrm>
              <a:off x="-1" y="0"/>
              <a:ext cx="2309133" cy="1676399"/>
            </a:xfrm>
            <a:prstGeom prst="rect">
              <a:avLst/>
            </a:prstGeom>
          </p:spPr>
        </p:pic>
        <p:pic>
          <p:nvPicPr>
            <p:cNvPr id="14" name="Picture 13"/>
            <p:cNvPicPr>
              <a:picLocks noChangeAspect="1"/>
            </p:cNvPicPr>
            <p:nvPr/>
          </p:nvPicPr>
          <p:blipFill>
            <a:blip r:embed="rId11"/>
            <a:srcRect l="6311"/>
            <a:stretch>
              <a:fillRect/>
            </a:stretch>
          </p:blipFill>
          <p:spPr>
            <a:xfrm>
              <a:off x="0" y="1600200"/>
              <a:ext cx="2286001" cy="1626658"/>
            </a:xfrm>
            <a:prstGeom prst="rect">
              <a:avLst/>
            </a:prstGeom>
          </p:spPr>
        </p:pic>
        <p:pic>
          <p:nvPicPr>
            <p:cNvPr id="15" name="Picture 14"/>
            <p:cNvPicPr>
              <a:picLocks noChangeAspect="1"/>
            </p:cNvPicPr>
            <p:nvPr/>
          </p:nvPicPr>
          <p:blipFill>
            <a:blip r:embed="rId12"/>
            <a:stretch>
              <a:fillRect/>
            </a:stretch>
          </p:blipFill>
          <p:spPr>
            <a:xfrm>
              <a:off x="7161212" y="0"/>
              <a:ext cx="2438400" cy="1676400"/>
            </a:xfrm>
            <a:prstGeom prst="rect">
              <a:avLst/>
            </a:prstGeom>
          </p:spPr>
        </p:pic>
        <p:pic>
          <p:nvPicPr>
            <p:cNvPr id="16" name="Picture 15"/>
            <p:cNvPicPr>
              <a:picLocks noChangeAspect="1"/>
            </p:cNvPicPr>
            <p:nvPr/>
          </p:nvPicPr>
          <p:blipFill>
            <a:blip r:embed="rId13"/>
            <a:stretch>
              <a:fillRect/>
            </a:stretch>
          </p:blipFill>
          <p:spPr>
            <a:xfrm>
              <a:off x="0" y="5233459"/>
              <a:ext cx="2436812" cy="1624541"/>
            </a:xfrm>
            <a:prstGeom prst="rect">
              <a:avLst/>
            </a:prstGeom>
          </p:spPr>
        </p:pic>
        <p:pic>
          <p:nvPicPr>
            <p:cNvPr id="17" name="Picture 16"/>
            <p:cNvPicPr>
              <a:picLocks noChangeAspect="1"/>
            </p:cNvPicPr>
            <p:nvPr/>
          </p:nvPicPr>
          <p:blipFill>
            <a:blip r:embed="rId14"/>
            <a:srcRect b="4762"/>
            <a:stretch>
              <a:fillRect/>
            </a:stretch>
          </p:blipFill>
          <p:spPr>
            <a:xfrm>
              <a:off x="2360612" y="5410200"/>
              <a:ext cx="2701595" cy="1447800"/>
            </a:xfrm>
            <a:prstGeom prst="rect">
              <a:avLst/>
            </a:prstGeom>
          </p:spPr>
        </p:pic>
        <p:pic>
          <p:nvPicPr>
            <p:cNvPr id="18" name="Picture 17"/>
            <p:cNvPicPr>
              <a:picLocks noChangeAspect="1"/>
            </p:cNvPicPr>
            <p:nvPr/>
          </p:nvPicPr>
          <p:blipFill>
            <a:blip r:embed="rId15"/>
            <a:srcRect l="9023"/>
            <a:stretch>
              <a:fillRect/>
            </a:stretch>
          </p:blipFill>
          <p:spPr>
            <a:xfrm>
              <a:off x="4875212" y="5260203"/>
              <a:ext cx="2305050" cy="1597797"/>
            </a:xfrm>
            <a:prstGeom prst="rect">
              <a:avLst/>
            </a:prstGeom>
          </p:spPr>
        </p:pic>
        <p:pic>
          <p:nvPicPr>
            <p:cNvPr id="19" name="Picture 18"/>
            <p:cNvPicPr>
              <a:picLocks noChangeAspect="1"/>
            </p:cNvPicPr>
            <p:nvPr/>
          </p:nvPicPr>
          <p:blipFill>
            <a:blip r:embed="rId16"/>
            <a:stretch>
              <a:fillRect/>
            </a:stretch>
          </p:blipFill>
          <p:spPr>
            <a:xfrm>
              <a:off x="1891816" y="1447800"/>
              <a:ext cx="8164995" cy="4038600"/>
            </a:xfrm>
            <a:prstGeom prst="rect">
              <a:avLst/>
            </a:prstGeom>
          </p:spPr>
        </p:pic>
      </p:grpSp>
      <p:sp>
        <p:nvSpPr>
          <p:cNvPr id="20" name="TextBox 19"/>
          <p:cNvSpPr txBox="1"/>
          <p:nvPr/>
        </p:nvSpPr>
        <p:spPr>
          <a:xfrm>
            <a:off x="0" y="6207128"/>
            <a:ext cx="7873550" cy="646331"/>
          </a:xfrm>
          <a:prstGeom prst="rect">
            <a:avLst/>
          </a:prstGeom>
          <a:noFill/>
        </p:spPr>
        <p:txBody>
          <a:bodyPr wrap="square" rtlCol="0">
            <a:spAutoFit/>
          </a:bodyPr>
          <a:lstStyle/>
          <a:p>
            <a:r>
              <a:rPr lang="en-US" dirty="0" smtClean="0">
                <a:solidFill>
                  <a:schemeClr val="bg1"/>
                </a:solidFill>
              </a:rPr>
              <a:t>K. R. Varshney, “Signal Processing for Social Good,” </a:t>
            </a:r>
            <a:r>
              <a:rPr lang="en-US" i="1" dirty="0" smtClean="0">
                <a:solidFill>
                  <a:schemeClr val="bg1"/>
                </a:solidFill>
              </a:rPr>
              <a:t>IEEE Signal Processing Magazine</a:t>
            </a:r>
            <a:r>
              <a:rPr lang="en-US" dirty="0" smtClean="0">
                <a:solidFill>
                  <a:schemeClr val="bg1"/>
                </a:solidFill>
              </a:rPr>
              <a:t>, vol. 34, no. 3, May 2017.</a:t>
            </a:r>
            <a:endParaRPr lang="en-US" dirty="0">
              <a:solidFill>
                <a:schemeClr val="bg1"/>
              </a:solidFill>
            </a:endParaRPr>
          </a:p>
        </p:txBody>
      </p:sp>
    </p:spTree>
    <p:extLst>
      <p:ext uri="{BB962C8B-B14F-4D97-AF65-F5344CB8AC3E}">
        <p14:creationId xmlns:p14="http://schemas.microsoft.com/office/powerpoint/2010/main" val="317408484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Mankind to Man</a:t>
            </a:r>
            <a:endParaRPr lang="en-US" dirty="0"/>
          </a:p>
        </p:txBody>
      </p:sp>
      <p:sp>
        <p:nvSpPr>
          <p:cNvPr id="3" name="Content Placeholder 2"/>
          <p:cNvSpPr>
            <a:spLocks noGrp="1"/>
          </p:cNvSpPr>
          <p:nvPr>
            <p:ph idx="1"/>
          </p:nvPr>
        </p:nvSpPr>
        <p:spPr/>
        <p:txBody>
          <a:bodyPr/>
          <a:lstStyle/>
          <a:p>
            <a:pPr lvl="0"/>
            <a:r>
              <a:rPr lang="en-US" dirty="0" smtClean="0">
                <a:cs typeface="Arial"/>
              </a:rPr>
              <a:t>Social good for the benefit of mankind</a:t>
            </a:r>
          </a:p>
          <a:p>
            <a:endParaRPr lang="en-US" dirty="0">
              <a:cs typeface="Arial"/>
            </a:endParaRPr>
          </a:p>
          <a:p>
            <a:r>
              <a:rPr lang="en-US" dirty="0" smtClean="0">
                <a:cs typeface="Arial"/>
              </a:rPr>
              <a:t>But what about the individual?</a:t>
            </a:r>
          </a:p>
          <a:p>
            <a:endParaRPr lang="en-US" dirty="0">
              <a:cs typeface="Arial"/>
            </a:endParaRPr>
          </a:p>
          <a:p>
            <a:r>
              <a:rPr lang="en-US" dirty="0" smtClean="0">
                <a:cs typeface="Arial"/>
              </a:rPr>
              <a:t>First</a:t>
            </a:r>
            <a:r>
              <a:rPr lang="en-US" dirty="0">
                <a:cs typeface="Arial"/>
              </a:rPr>
              <a:t>, do no </a:t>
            </a:r>
            <a:r>
              <a:rPr lang="en-US" dirty="0" smtClean="0">
                <a:cs typeface="Arial"/>
              </a:rPr>
              <a:t>harm</a:t>
            </a:r>
            <a:endParaRPr lang="en-US" dirty="0" smtClean="0">
              <a:cs typeface="Arial"/>
            </a:endParaRPr>
          </a:p>
          <a:p>
            <a:pPr lvl="1"/>
            <a:endParaRPr lang="en-US" dirty="0" smtClean="0">
              <a:cs typeface="Arial"/>
            </a:endParaRPr>
          </a:p>
          <a:p>
            <a:endParaRPr lang="en-US" dirty="0"/>
          </a:p>
        </p:txBody>
      </p:sp>
    </p:spTree>
    <p:extLst>
      <p:ext uri="{BB962C8B-B14F-4D97-AF65-F5344CB8AC3E}">
        <p14:creationId xmlns:p14="http://schemas.microsoft.com/office/powerpoint/2010/main" val="263188807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2488" r="2562"/>
          <a:stretch/>
        </p:blipFill>
        <p:spPr>
          <a:xfrm>
            <a:off x="0" y="0"/>
            <a:ext cx="12201525" cy="6858000"/>
          </a:xfrm>
          <a:prstGeom prst="rect">
            <a:avLst/>
          </a:prstGeom>
        </p:spPr>
      </p:pic>
      <p:sp>
        <p:nvSpPr>
          <p:cNvPr id="2" name="Rectangle 1"/>
          <p:cNvSpPr/>
          <p:nvPr/>
        </p:nvSpPr>
        <p:spPr>
          <a:xfrm>
            <a:off x="-9525" y="1734235"/>
            <a:ext cx="12201525" cy="1323439"/>
          </a:xfrm>
          <a:prstGeom prst="rect">
            <a:avLst/>
          </a:prstGeom>
        </p:spPr>
        <p:txBody>
          <a:bodyPr wrap="square">
            <a:spAutoFit/>
          </a:bodyPr>
          <a:lstStyle/>
          <a:p>
            <a:pPr lvl="1" algn="ctr"/>
            <a:r>
              <a:rPr lang="en-US" sz="4000" b="1" dirty="0" err="1" smtClean="0"/>
              <a:t>ahiṃsā</a:t>
            </a:r>
            <a:r>
              <a:rPr lang="en-US" sz="4000" b="1" dirty="0" smtClean="0"/>
              <a:t> </a:t>
            </a:r>
            <a:r>
              <a:rPr lang="en-US" sz="4000" b="1" dirty="0" err="1"/>
              <a:t>paramo</a:t>
            </a:r>
            <a:r>
              <a:rPr lang="en-US" sz="4000" b="1" dirty="0"/>
              <a:t> </a:t>
            </a:r>
            <a:r>
              <a:rPr lang="en-US" sz="4000" b="1" dirty="0" err="1" smtClean="0"/>
              <a:t>dharmaḥ</a:t>
            </a:r>
            <a:r>
              <a:rPr lang="en-US" sz="4000" b="1" dirty="0" smtClean="0"/>
              <a:t/>
            </a:r>
            <a:br>
              <a:rPr lang="en-US" sz="4000" b="1" dirty="0" smtClean="0"/>
            </a:br>
            <a:r>
              <a:rPr lang="en-US" sz="4000" b="1" dirty="0" smtClean="0"/>
              <a:t>(</a:t>
            </a:r>
            <a:r>
              <a:rPr lang="en-US" sz="4000" b="1" dirty="0"/>
              <a:t>non-harm is the ultimate direction)</a:t>
            </a:r>
            <a:endParaRPr lang="en-US" sz="4000" b="1" dirty="0"/>
          </a:p>
        </p:txBody>
      </p:sp>
    </p:spTree>
    <p:extLst>
      <p:ext uri="{BB962C8B-B14F-4D97-AF65-F5344CB8AC3E}">
        <p14:creationId xmlns:p14="http://schemas.microsoft.com/office/powerpoint/2010/main" val="12394269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Sociotechnical Systems</a:t>
            </a:r>
            <a:endParaRPr lang="en-US" sz="2400" dirty="0"/>
          </a:p>
        </p:txBody>
      </p:sp>
      <p:sp>
        <p:nvSpPr>
          <p:cNvPr id="16387" name="Content Placeholder 2"/>
          <p:cNvSpPr>
            <a:spLocks noGrp="1"/>
          </p:cNvSpPr>
          <p:nvPr>
            <p:ph idx="1"/>
          </p:nvPr>
        </p:nvSpPr>
        <p:spPr/>
        <p:txBody>
          <a:bodyPr/>
          <a:lstStyle/>
          <a:p>
            <a:r>
              <a:rPr lang="en-US" altLang="en-US" dirty="0" smtClean="0"/>
              <a:t>Algorithms </a:t>
            </a:r>
            <a:r>
              <a:rPr lang="en-US" altLang="en-US" dirty="0" smtClean="0"/>
              <a:t>have started influencing every part of our lives</a:t>
            </a:r>
          </a:p>
          <a:p>
            <a:pPr lvl="1"/>
            <a:r>
              <a:rPr lang="en-US" altLang="en-US" dirty="0" smtClean="0"/>
              <a:t>Health and wellness, law and order, commerce, entertainment, finance, human capital management, communication, transportation, philanthropy, …</a:t>
            </a:r>
          </a:p>
          <a:p>
            <a:pPr lvl="1"/>
            <a:r>
              <a:rPr lang="en-US" altLang="en-US" dirty="0" smtClean="0"/>
              <a:t>Technological components of larger sociotechnical systems</a:t>
            </a:r>
          </a:p>
          <a:p>
            <a:endParaRPr lang="en-US" altLang="en-US" dirty="0" smtClean="0"/>
          </a:p>
          <a:p>
            <a:r>
              <a:rPr lang="en-US" altLang="en-US" dirty="0" smtClean="0"/>
              <a:t>As becomes more ingrained in society, questions about </a:t>
            </a:r>
            <a:r>
              <a:rPr lang="en-US" altLang="en-US" i="1" dirty="0" smtClean="0"/>
              <a:t>safety </a:t>
            </a:r>
            <a:r>
              <a:rPr lang="en-US" altLang="en-US" dirty="0" smtClean="0"/>
              <a:t>must be examined</a:t>
            </a:r>
          </a:p>
          <a:p>
            <a:endParaRPr lang="en-US" altLang="en-US" dirty="0" smtClean="0"/>
          </a:p>
        </p:txBody>
      </p:sp>
    </p:spTree>
    <p:extLst>
      <p:ext uri="{BB962C8B-B14F-4D97-AF65-F5344CB8AC3E}">
        <p14:creationId xmlns:p14="http://schemas.microsoft.com/office/powerpoint/2010/main" val="39366632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15476"/>
          <a:stretch/>
        </p:blipFill>
        <p:spPr>
          <a:xfrm>
            <a:off x="0" y="0"/>
            <a:ext cx="12192000" cy="6870138"/>
          </a:xfrm>
          <a:prstGeom prst="rect">
            <a:avLst/>
          </a:prstGeom>
        </p:spPr>
      </p:pic>
      <p:sp>
        <p:nvSpPr>
          <p:cNvPr id="5" name="TextBox 4"/>
          <p:cNvSpPr txBox="1"/>
          <p:nvPr/>
        </p:nvSpPr>
        <p:spPr>
          <a:xfrm>
            <a:off x="0" y="5934670"/>
            <a:ext cx="7436580" cy="923330"/>
          </a:xfrm>
          <a:prstGeom prst="rect">
            <a:avLst/>
          </a:prstGeom>
          <a:noFill/>
        </p:spPr>
        <p:txBody>
          <a:bodyPr wrap="square" rtlCol="0">
            <a:spAutoFit/>
          </a:bodyPr>
          <a:lstStyle/>
          <a:p>
            <a:r>
              <a:rPr lang="en-US" dirty="0" smtClean="0">
                <a:solidFill>
                  <a:srgbClr val="FFFF00"/>
                </a:solidFill>
              </a:rPr>
              <a:t>K. R. Varshney and H. </a:t>
            </a:r>
            <a:r>
              <a:rPr lang="en-US" dirty="0" err="1" smtClean="0">
                <a:solidFill>
                  <a:srgbClr val="FFFF00"/>
                </a:solidFill>
              </a:rPr>
              <a:t>Alemzadeh</a:t>
            </a:r>
            <a:r>
              <a:rPr lang="en-US" dirty="0" smtClean="0">
                <a:solidFill>
                  <a:srgbClr val="FFFF00"/>
                </a:solidFill>
              </a:rPr>
              <a:t>, “On the Safety of Machine Learning: Cyber-Physical Systems, Decision Sciences, and Data Products,” </a:t>
            </a:r>
            <a:r>
              <a:rPr lang="en-US" i="1" dirty="0" smtClean="0">
                <a:solidFill>
                  <a:srgbClr val="FFFF00"/>
                </a:solidFill>
              </a:rPr>
              <a:t>Big Data</a:t>
            </a:r>
            <a:r>
              <a:rPr lang="en-US" dirty="0" smtClean="0">
                <a:solidFill>
                  <a:srgbClr val="FFFF00"/>
                </a:solidFill>
              </a:rPr>
              <a:t>, vol. 5, no. 3, p. 246–255, Sept. 2017.</a:t>
            </a:r>
            <a:endParaRPr lang="en-US" dirty="0">
              <a:solidFill>
                <a:srgbClr val="FFFF00"/>
              </a:solidFill>
            </a:endParaRPr>
          </a:p>
        </p:txBody>
      </p:sp>
    </p:spTree>
    <p:extLst>
      <p:ext uri="{BB962C8B-B14F-4D97-AF65-F5344CB8AC3E}">
        <p14:creationId xmlns:p14="http://schemas.microsoft.com/office/powerpoint/2010/main" val="82774808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Safety</a:t>
            </a:r>
            <a:endParaRPr lang="en-US" sz="2400" dirty="0"/>
          </a:p>
        </p:txBody>
      </p:sp>
      <p:sp>
        <p:nvSpPr>
          <p:cNvPr id="19459" name="Content Placeholder 2"/>
          <p:cNvSpPr>
            <a:spLocks noGrp="1"/>
          </p:cNvSpPr>
          <p:nvPr>
            <p:ph idx="1"/>
          </p:nvPr>
        </p:nvSpPr>
        <p:spPr/>
        <p:txBody>
          <a:bodyPr/>
          <a:lstStyle/>
          <a:p>
            <a:r>
              <a:rPr lang="en-US" altLang="en-US" dirty="0" smtClean="0"/>
              <a:t>Commonly used term across engineering disciplines connoting the absence of failures or conditions that render a system dangerous (Ferrell, 2010)</a:t>
            </a:r>
          </a:p>
          <a:p>
            <a:pPr lvl="1"/>
            <a:r>
              <a:rPr lang="en-US" altLang="en-US" dirty="0" smtClean="0"/>
              <a:t>Safe food and water, safe vehicles and roads, safe medical treatments, safe toys, safe neighborhoods, safe industrial plants, …</a:t>
            </a:r>
          </a:p>
          <a:p>
            <a:endParaRPr lang="en-US" altLang="en-US" dirty="0" smtClean="0"/>
          </a:p>
          <a:p>
            <a:r>
              <a:rPr lang="en-US" altLang="en-US" dirty="0" smtClean="0"/>
              <a:t>Each domain has specific design principles and regulations applicable only to it</a:t>
            </a:r>
          </a:p>
          <a:p>
            <a:endParaRPr lang="en-US" altLang="en-US" dirty="0" smtClean="0"/>
          </a:p>
          <a:p>
            <a:endParaRPr lang="en-US" altLang="en-US" dirty="0" smtClean="0"/>
          </a:p>
          <a:p>
            <a:r>
              <a:rPr lang="en-US" altLang="en-US" dirty="0" smtClean="0"/>
              <a:t>Few works attempt a precise definition applicable broadly</a:t>
            </a:r>
          </a:p>
          <a:p>
            <a:endParaRPr lang="en-US" altLang="en-US" dirty="0" smtClean="0"/>
          </a:p>
          <a:p>
            <a:r>
              <a:rPr lang="en-US" altLang="en-US" dirty="0" smtClean="0"/>
              <a:t>Definition based on harm, risk, and epistemic uncertainty (</a:t>
            </a:r>
            <a:r>
              <a:rPr lang="en-US" altLang="en-US" dirty="0" err="1" smtClean="0"/>
              <a:t>Möller</a:t>
            </a:r>
            <a:r>
              <a:rPr lang="en-US" altLang="en-US" dirty="0" smtClean="0"/>
              <a:t>, 2012)</a:t>
            </a:r>
          </a:p>
        </p:txBody>
      </p:sp>
    </p:spTree>
    <p:extLst>
      <p:ext uri="{BB962C8B-B14F-4D97-AF65-F5344CB8AC3E}">
        <p14:creationId xmlns:p14="http://schemas.microsoft.com/office/powerpoint/2010/main" val="46061979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Safety</a:t>
            </a:r>
            <a:endParaRPr lang="en-US" sz="2400" dirty="0"/>
          </a:p>
        </p:txBody>
      </p:sp>
      <p:sp>
        <p:nvSpPr>
          <p:cNvPr id="23555" name="Content Placeholder 2"/>
          <p:cNvSpPr>
            <a:spLocks noGrp="1"/>
          </p:cNvSpPr>
          <p:nvPr>
            <p:ph idx="1"/>
          </p:nvPr>
        </p:nvSpPr>
        <p:spPr/>
        <p:txBody>
          <a:bodyPr/>
          <a:lstStyle/>
          <a:p>
            <a:r>
              <a:rPr lang="en-US" altLang="en-US" dirty="0" smtClean="0"/>
              <a:t>Safety is the reduction or minimization of risk and epistemic uncertainty of harmful events</a:t>
            </a:r>
          </a:p>
          <a:p>
            <a:endParaRPr lang="en-US" altLang="en-US" dirty="0" smtClean="0"/>
          </a:p>
          <a:p>
            <a:r>
              <a:rPr lang="en-US" altLang="en-US" dirty="0" smtClean="0"/>
              <a:t>Costs have to be sufficiently high in some human sense for events to be harmful</a:t>
            </a:r>
          </a:p>
          <a:p>
            <a:endParaRPr lang="en-US" altLang="en-US" dirty="0" smtClean="0"/>
          </a:p>
          <a:p>
            <a:r>
              <a:rPr lang="en-US" altLang="en-US" dirty="0" smtClean="0"/>
              <a:t>Safety involves reducing both the probability of expected harms and the possibility of unexpected harms</a:t>
            </a:r>
          </a:p>
        </p:txBody>
      </p:sp>
    </p:spTree>
    <p:extLst>
      <p:ext uri="{BB962C8B-B14F-4D97-AF65-F5344CB8AC3E}">
        <p14:creationId xmlns:p14="http://schemas.microsoft.com/office/powerpoint/2010/main" val="317091871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Risk Minimization in Statistical Machine Learning</a:t>
            </a:r>
            <a:endParaRPr lang="en-US" sz="2400" dirty="0"/>
          </a:p>
        </p:txBody>
      </p:sp>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54" t="-1806" b="-3484"/>
            </a:stretch>
          </a:blipFill>
          <a:extLst/>
        </p:spPr>
        <p:txBody>
          <a:bodyPr/>
          <a:lstStyle/>
          <a:p>
            <a:pPr>
              <a:defRPr/>
            </a:pPr>
            <a:r>
              <a:rPr lang="en-US">
                <a:noFill/>
              </a:rPr>
              <a:t> </a:t>
            </a:r>
          </a:p>
        </p:txBody>
      </p:sp>
    </p:spTree>
    <p:extLst>
      <p:ext uri="{BB962C8B-B14F-4D97-AF65-F5344CB8AC3E}">
        <p14:creationId xmlns:p14="http://schemas.microsoft.com/office/powerpoint/2010/main" val="136105153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Epistemic Uncertainty in Machine Learning</a:t>
            </a:r>
            <a:endParaRPr lang="en-US" sz="2400" dirty="0"/>
          </a:p>
        </p:txBody>
      </p:sp>
      <p:sp>
        <p:nvSpPr>
          <p:cNvPr id="3" name="Content Placeholder 2"/>
          <p:cNvSpPr>
            <a:spLocks noGrp="1" noRot="1" noChangeAspect="1" noMove="1" noResize="1" noEditPoints="1" noAdjustHandles="1" noChangeArrowheads="1" noChangeShapeType="1" noTextEdit="1"/>
          </p:cNvSpPr>
          <p:nvPr>
            <p:ph idx="1"/>
          </p:nvPr>
        </p:nvSpPr>
        <p:spPr>
          <a:xfrm>
            <a:off x="833438" y="1295400"/>
            <a:ext cx="10515600" cy="4953000"/>
          </a:xfrm>
          <a:blipFill rotWithShape="0">
            <a:blip r:embed="rId2"/>
            <a:srcRect/>
            <a:stretch>
              <a:fillRect l="-754" t="-1723" b="-1538"/>
            </a:stretch>
          </a:blipFill>
          <a:extLst/>
        </p:spPr>
        <p:txBody>
          <a:bodyPr/>
          <a:lstStyle/>
          <a:p>
            <a:pPr>
              <a:defRPr/>
            </a:pPr>
            <a:r>
              <a:rPr lang="en-US">
                <a:noFill/>
              </a:rPr>
              <a:t> </a:t>
            </a:r>
          </a:p>
        </p:txBody>
      </p:sp>
    </p:spTree>
    <p:extLst>
      <p:ext uri="{BB962C8B-B14F-4D97-AF65-F5344CB8AC3E}">
        <p14:creationId xmlns:p14="http://schemas.microsoft.com/office/powerpoint/2010/main" val="132628826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Epistemic Uncertainty in Machine Learning</a:t>
            </a:r>
            <a:endParaRPr lang="en-US" sz="2400" dirty="0"/>
          </a:p>
        </p:txBody>
      </p:sp>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54" t="-1806"/>
            </a:stretch>
          </a:blipFill>
          <a:extLst/>
        </p:spPr>
        <p:txBody>
          <a:bodyPr/>
          <a:lstStyle/>
          <a:p>
            <a:pPr>
              <a:defRPr/>
            </a:pPr>
            <a:r>
              <a:rPr lang="en-US">
                <a:noFill/>
              </a:rPr>
              <a:t> </a:t>
            </a:r>
          </a:p>
        </p:txBody>
      </p:sp>
    </p:spTree>
    <p:extLst>
      <p:ext uri="{BB962C8B-B14F-4D97-AF65-F5344CB8AC3E}">
        <p14:creationId xmlns:p14="http://schemas.microsoft.com/office/powerpoint/2010/main" val="12645937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Loss Functions in Machine Learning</a:t>
            </a:r>
            <a:endParaRPr lang="en-US" sz="2400" dirty="0"/>
          </a:p>
        </p:txBody>
      </p:sp>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54" t="-1806" r="-1043"/>
            </a:stretch>
          </a:blipFill>
          <a:extLst/>
        </p:spPr>
        <p:txBody>
          <a:bodyPr/>
          <a:lstStyle/>
          <a:p>
            <a:pPr>
              <a:defRPr/>
            </a:pPr>
            <a:r>
              <a:rPr lang="en-US">
                <a:noFill/>
              </a:rPr>
              <a:t> </a:t>
            </a:r>
          </a:p>
        </p:txBody>
      </p:sp>
    </p:spTree>
    <p:extLst>
      <p:ext uri="{BB962C8B-B14F-4D97-AF65-F5344CB8AC3E}">
        <p14:creationId xmlns:p14="http://schemas.microsoft.com/office/powerpoint/2010/main" val="129292349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85" y="172042"/>
            <a:ext cx="11253522" cy="1178248"/>
          </a:xfrm>
        </p:spPr>
        <p:txBody>
          <a:bodyPr/>
          <a:lstStyle/>
          <a:p>
            <a:pPr>
              <a:lnSpc>
                <a:spcPct val="100000"/>
              </a:lnSpc>
            </a:pPr>
            <a:r>
              <a:rPr lang="en-US" sz="2800" dirty="0" smtClean="0"/>
              <a:t>IBM Science for Social Good</a:t>
            </a:r>
            <a:br>
              <a:rPr lang="en-US" sz="2800" dirty="0" smtClean="0"/>
            </a:br>
            <a:r>
              <a:rPr lang="en-US" sz="1800" dirty="0" smtClean="0"/>
              <a:t>Our projects demonstrate the realm of what’s possible</a:t>
            </a:r>
            <a:endParaRPr lang="en-US" sz="2800" dirty="0"/>
          </a:p>
        </p:txBody>
      </p:sp>
      <p:sp>
        <p:nvSpPr>
          <p:cNvPr id="76" name="Rectangle 75"/>
          <p:cNvSpPr/>
          <p:nvPr/>
        </p:nvSpPr>
        <p:spPr>
          <a:xfrm>
            <a:off x="0" y="1129391"/>
            <a:ext cx="12188825" cy="5360372"/>
          </a:xfrm>
          <a:prstGeom prst="rect">
            <a:avLst/>
          </a:prstGeom>
          <a:solidFill>
            <a:schemeClr val="bg1">
              <a:lumMod val="95000"/>
            </a:schemeClr>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77" name="Oval 76"/>
          <p:cNvSpPr/>
          <p:nvPr/>
        </p:nvSpPr>
        <p:spPr>
          <a:xfrm>
            <a:off x="3714749" y="1426964"/>
            <a:ext cx="787400" cy="787400"/>
          </a:xfrm>
          <a:prstGeom prst="ellipse">
            <a:avLst/>
          </a:prstGeom>
          <a:solidFill>
            <a:srgbClr val="660066"/>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78" name="Oval 77"/>
          <p:cNvSpPr/>
          <p:nvPr/>
        </p:nvSpPr>
        <p:spPr>
          <a:xfrm>
            <a:off x="6745287" y="1490464"/>
            <a:ext cx="787400" cy="787400"/>
          </a:xfrm>
          <a:prstGeom prst="ellipse">
            <a:avLst/>
          </a:prstGeom>
          <a:solidFill>
            <a:srgbClr val="EF7F28"/>
          </a:solidFill>
          <a:ln w="12700" cap="flat" cmpd="sng" algn="ctr">
            <a:noFill/>
            <a:prstDash val="solid"/>
            <a:miter lim="800000"/>
          </a:ln>
          <a:effectLst/>
        </p:spPr>
        <p:txBody>
          <a:bodyPr anchor="ctr"/>
          <a:lstStyle/>
          <a:p>
            <a:pPr algn="ctr">
              <a:defRPr/>
            </a:pPr>
            <a:endParaRPr lang="en-US" kern="0">
              <a:solidFill>
                <a:sysClr val="window" lastClr="FFFFFF"/>
              </a:solidFill>
              <a:latin typeface="Corbel"/>
            </a:endParaRPr>
          </a:p>
        </p:txBody>
      </p:sp>
      <p:sp>
        <p:nvSpPr>
          <p:cNvPr id="79" name="Rectangle 7"/>
          <p:cNvSpPr>
            <a:spLocks noChangeArrowheads="1"/>
          </p:cNvSpPr>
          <p:nvPr/>
        </p:nvSpPr>
        <p:spPr bwMode="auto">
          <a:xfrm>
            <a:off x="1860550" y="2628701"/>
            <a:ext cx="2432050" cy="307975"/>
          </a:xfrm>
          <a:prstGeom prst="rect">
            <a:avLst/>
          </a:prstGeom>
          <a:noFill/>
          <a:ln w="9525">
            <a:noFill/>
            <a:miter lim="800000"/>
            <a:headEnd/>
            <a:tailEnd/>
          </a:ln>
        </p:spPr>
        <p:txBody>
          <a:bodyPr>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Cognitive Disease Hunter </a:t>
            </a:r>
          </a:p>
        </p:txBody>
      </p:sp>
      <p:sp>
        <p:nvSpPr>
          <p:cNvPr id="80" name="Rectangle 79"/>
          <p:cNvSpPr/>
          <p:nvPr/>
        </p:nvSpPr>
        <p:spPr>
          <a:xfrm>
            <a:off x="1970088" y="4378126"/>
            <a:ext cx="1757362" cy="469900"/>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1027">
                    <a:lumMod val="90000"/>
                    <a:lumOff val="10000"/>
                  </a:srgbClr>
                </a:solidFill>
                <a:effectLst/>
                <a:uLnTx/>
                <a:uFillTx/>
                <a:latin typeface="Helvetica Neue" charset="0"/>
                <a:ea typeface="Helvetica Neue" charset="0"/>
                <a:cs typeface="Helvetica Neue" charset="0"/>
              </a:rPr>
              <a:t>Simpler Voice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1027">
                    <a:lumMod val="90000"/>
                    <a:lumOff val="10000"/>
                  </a:srgbClr>
                </a:solidFill>
                <a:effectLst/>
                <a:uLnTx/>
                <a:uFillTx/>
                <a:latin typeface="Helvetica Neue" charset="0"/>
                <a:ea typeface="Helvetica Neue" charset="0"/>
                <a:cs typeface="Helvetica Neue" charset="0"/>
              </a:rPr>
              <a:t>Overcoming Illiteracy </a:t>
            </a:r>
          </a:p>
        </p:txBody>
      </p:sp>
      <p:sp>
        <p:nvSpPr>
          <p:cNvPr id="81" name="Rectangle 13"/>
          <p:cNvSpPr>
            <a:spLocks noChangeArrowheads="1"/>
          </p:cNvSpPr>
          <p:nvPr/>
        </p:nvSpPr>
        <p:spPr bwMode="auto">
          <a:xfrm>
            <a:off x="7008813" y="3539926"/>
            <a:ext cx="2279650" cy="307975"/>
          </a:xfrm>
          <a:prstGeom prst="rect">
            <a:avLst/>
          </a:prstGeom>
          <a:noFill/>
          <a:ln w="9525">
            <a:noFill/>
            <a:miter lim="800000"/>
            <a:headEnd/>
            <a:tailEnd/>
          </a:ln>
        </p:spPr>
        <p:txBody>
          <a:bodyPr>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Recognize Hate Speech </a:t>
            </a:r>
          </a:p>
        </p:txBody>
      </p:sp>
      <p:sp>
        <p:nvSpPr>
          <p:cNvPr id="82" name="Rectangle 14"/>
          <p:cNvSpPr>
            <a:spLocks noChangeArrowheads="1"/>
          </p:cNvSpPr>
          <p:nvPr/>
        </p:nvSpPr>
        <p:spPr bwMode="auto">
          <a:xfrm>
            <a:off x="5408613" y="2495351"/>
            <a:ext cx="2559050" cy="627063"/>
          </a:xfrm>
          <a:prstGeom prst="rect">
            <a:avLst/>
          </a:prstGeom>
          <a:noFill/>
          <a:ln w="9525">
            <a:noFill/>
            <a:miter lim="800000"/>
            <a:headEnd/>
            <a:tailEnd/>
          </a:ln>
        </p:spPr>
        <p:txBody>
          <a:bodyPr>
            <a:prstTxWarp prst="textNoShape">
              <a:avLst/>
            </a:prstTxWarp>
            <a:spAutoFit/>
          </a:bodyPr>
          <a:lstStyle/>
          <a:p>
            <a:pPr marL="0" marR="0" lvl="0" indent="0" defTabSz="914400" eaLnBrk="1" fontAlgn="auto" latinLnBrk="0" hangingPunct="1">
              <a:lnSpc>
                <a:spcPts val="1375"/>
              </a:lnSpc>
              <a:spcBef>
                <a:spcPts val="0"/>
              </a:spcBef>
              <a:spcAft>
                <a:spcPts val="0"/>
              </a:spcAft>
              <a:buClrTx/>
              <a:buSzTx/>
              <a:buFontTx/>
              <a:buNone/>
              <a:tabLst/>
              <a:defRPr/>
            </a:pPr>
            <a:r>
              <a:rPr kumimoji="0" lang="en-US" sz="1400" b="1" i="0" u="none" strike="noStrike" kern="0" cap="none" spc="0" normalizeH="0" baseline="0" noProof="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Accelerate Scientific Discovery</a:t>
            </a:r>
          </a:p>
          <a:p>
            <a:pPr marL="0" marR="0" lvl="0" indent="0" defTabSz="914400" eaLnBrk="1" fontAlgn="auto" latinLnBrk="0" hangingPunct="1">
              <a:lnSpc>
                <a:spcPts val="1375"/>
              </a:lnSpc>
              <a:spcBef>
                <a:spcPts val="0"/>
              </a:spcBef>
              <a:spcAft>
                <a:spcPts val="0"/>
              </a:spcAft>
              <a:buClrTx/>
              <a:buSzTx/>
              <a:buFontTx/>
              <a:buNone/>
              <a:tabLst/>
              <a:defRPr/>
            </a:pPr>
            <a:r>
              <a:rPr kumimoji="0" lang="en-US" sz="1000" b="1" i="0" u="none" strike="noStrike" kern="0" cap="none" spc="0" normalizeH="0" baseline="0" noProof="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Open Innovation Platforms </a:t>
            </a:r>
          </a:p>
        </p:txBody>
      </p:sp>
      <p:sp>
        <p:nvSpPr>
          <p:cNvPr id="83" name="Rectangle 15"/>
          <p:cNvSpPr>
            <a:spLocks noChangeArrowheads="1"/>
          </p:cNvSpPr>
          <p:nvPr/>
        </p:nvSpPr>
        <p:spPr bwMode="auto">
          <a:xfrm>
            <a:off x="8891588" y="4379714"/>
            <a:ext cx="2689225" cy="461962"/>
          </a:xfrm>
          <a:prstGeom prst="rect">
            <a:avLst/>
          </a:prstGeom>
          <a:noFill/>
          <a:ln w="9525">
            <a:noFill/>
            <a:miter lim="800000"/>
            <a:headEnd/>
            <a:tailEnd/>
          </a:ln>
        </p:spPr>
        <p:txBody>
          <a:bodyPr>
            <a:prstTxWarp prst="textNoShape">
              <a:avLst/>
            </a:prstTxWarp>
            <a:spAutoFit/>
          </a:bodyPr>
          <a:lstStyle/>
          <a:p>
            <a:pPr>
              <a:lnSpc>
                <a:spcPts val="1375"/>
              </a:lnSpc>
            </a:pPr>
            <a:r>
              <a:rPr lang="en-US" sz="1400" b="1">
                <a:solidFill>
                  <a:srgbClr val="002356"/>
                </a:solidFill>
                <a:latin typeface="Helvetica Neue" pitchFamily="-101" charset="0"/>
                <a:ea typeface="Helvetica Neue" pitchFamily="-101" charset="0"/>
                <a:cs typeface="Helvetica Neue" pitchFamily="-101" charset="0"/>
              </a:rPr>
              <a:t>Cognitive Financial Advisor </a:t>
            </a:r>
          </a:p>
          <a:p>
            <a:pPr>
              <a:lnSpc>
                <a:spcPts val="1375"/>
              </a:lnSpc>
            </a:pPr>
            <a:r>
              <a:rPr lang="en-US" sz="1000" b="1">
                <a:solidFill>
                  <a:srgbClr val="002356"/>
                </a:solidFill>
                <a:latin typeface="Helvetica Neue" pitchFamily="-101" charset="0"/>
                <a:ea typeface="Helvetica Neue" pitchFamily="-101" charset="0"/>
                <a:cs typeface="Helvetica Neue" pitchFamily="-101" charset="0"/>
              </a:rPr>
              <a:t>For Low-Wage  Workers </a:t>
            </a:r>
          </a:p>
        </p:txBody>
      </p:sp>
      <p:sp>
        <p:nvSpPr>
          <p:cNvPr id="84" name="Rectangle 83"/>
          <p:cNvSpPr/>
          <p:nvPr/>
        </p:nvSpPr>
        <p:spPr>
          <a:xfrm>
            <a:off x="3944938" y="3536751"/>
            <a:ext cx="1486304"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Combating the </a:t>
            </a:r>
            <a:b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b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Opioid Crisis </a:t>
            </a:r>
            <a:endParaRPr kumimoji="0" lang="en-US" sz="1400" b="1" i="0" u="none" strike="noStrike" kern="0" cap="none" spc="0" normalizeH="0" baseline="0" noProof="0" dirty="0">
              <a:ln>
                <a:noFill/>
              </a:ln>
              <a:solidFill>
                <a:srgbClr val="001027">
                  <a:lumMod val="90000"/>
                  <a:lumOff val="10000"/>
                </a:srgbClr>
              </a:solidFill>
              <a:effectLst/>
              <a:uLnTx/>
              <a:uFillTx/>
              <a:latin typeface="Helvetica Neue" charset="0"/>
              <a:ea typeface="Helvetica Neue" charset="0"/>
              <a:cs typeface="Helvetica Neue" charset="0"/>
            </a:endParaRPr>
          </a:p>
        </p:txBody>
      </p:sp>
      <p:sp>
        <p:nvSpPr>
          <p:cNvPr id="85" name="Rectangle 17"/>
          <p:cNvSpPr>
            <a:spLocks noChangeArrowheads="1"/>
          </p:cNvSpPr>
          <p:nvPr/>
        </p:nvSpPr>
        <p:spPr bwMode="auto">
          <a:xfrm>
            <a:off x="1290061" y="1526544"/>
            <a:ext cx="1954214" cy="457390"/>
          </a:xfrm>
          <a:prstGeom prst="rect">
            <a:avLst/>
          </a:prstGeom>
          <a:noFill/>
          <a:ln>
            <a:noFill/>
          </a:ln>
          <a:extLst/>
        </p:spPr>
        <p:txBody>
          <a:bodyPr wrap="square">
            <a:spAutoFit/>
          </a:bodyPr>
          <a:lstStyle>
            <a:lvl1pPr>
              <a:defRPr sz="2400">
                <a:solidFill>
                  <a:schemeClr val="bg1"/>
                </a:solidFill>
                <a:latin typeface="Corbel" charset="0"/>
                <a:ea typeface="微软雅黑" charset="-122"/>
              </a:defRPr>
            </a:lvl1pPr>
            <a:lvl2pPr marL="37931725" indent="-37474525">
              <a:defRPr sz="2400">
                <a:solidFill>
                  <a:schemeClr val="bg1"/>
                </a:solidFill>
                <a:latin typeface="Corbel" charset="0"/>
                <a:ea typeface="微软雅黑" charset="-122"/>
              </a:defRPr>
            </a:lvl2pPr>
            <a:lvl3pPr>
              <a:defRPr sz="2400">
                <a:solidFill>
                  <a:schemeClr val="bg1"/>
                </a:solidFill>
                <a:latin typeface="Corbel" charset="0"/>
                <a:ea typeface="微软雅黑" charset="-122"/>
              </a:defRPr>
            </a:lvl3pPr>
            <a:lvl4pPr>
              <a:defRPr sz="2400">
                <a:solidFill>
                  <a:schemeClr val="bg1"/>
                </a:solidFill>
                <a:latin typeface="Corbel" charset="0"/>
                <a:ea typeface="微软雅黑" charset="-122"/>
              </a:defRPr>
            </a:lvl4pPr>
            <a:lvl5pPr>
              <a:defRPr sz="2400">
                <a:solidFill>
                  <a:schemeClr val="bg1"/>
                </a:solidFill>
                <a:latin typeface="Corbel" charset="0"/>
                <a:ea typeface="微软雅黑" charset="-122"/>
              </a:defRPr>
            </a:lvl5pPr>
            <a:lvl6pPr marL="457200" eaLnBrk="0" fontAlgn="base" hangingPunct="0">
              <a:spcBef>
                <a:spcPct val="0"/>
              </a:spcBef>
              <a:spcAft>
                <a:spcPct val="0"/>
              </a:spcAft>
              <a:defRPr sz="2400">
                <a:solidFill>
                  <a:schemeClr val="bg1"/>
                </a:solidFill>
                <a:latin typeface="Corbel" charset="0"/>
                <a:ea typeface="微软雅黑" charset="-122"/>
              </a:defRPr>
            </a:lvl6pPr>
            <a:lvl7pPr marL="914400" eaLnBrk="0" fontAlgn="base" hangingPunct="0">
              <a:spcBef>
                <a:spcPct val="0"/>
              </a:spcBef>
              <a:spcAft>
                <a:spcPct val="0"/>
              </a:spcAft>
              <a:defRPr sz="2400">
                <a:solidFill>
                  <a:schemeClr val="bg1"/>
                </a:solidFill>
                <a:latin typeface="Corbel" charset="0"/>
                <a:ea typeface="微软雅黑" charset="-122"/>
              </a:defRPr>
            </a:lvl7pPr>
            <a:lvl8pPr marL="1371600" eaLnBrk="0" fontAlgn="base" hangingPunct="0">
              <a:spcBef>
                <a:spcPct val="0"/>
              </a:spcBef>
              <a:spcAft>
                <a:spcPct val="0"/>
              </a:spcAft>
              <a:defRPr sz="2400">
                <a:solidFill>
                  <a:schemeClr val="bg1"/>
                </a:solidFill>
                <a:latin typeface="Corbel" charset="0"/>
                <a:ea typeface="微软雅黑" charset="-122"/>
              </a:defRPr>
            </a:lvl8pPr>
            <a:lvl9pPr marL="1828800" eaLnBrk="0" fontAlgn="base" hangingPunct="0">
              <a:spcBef>
                <a:spcPct val="0"/>
              </a:spcBef>
              <a:spcAft>
                <a:spcPct val="0"/>
              </a:spcAft>
              <a:defRPr sz="2400">
                <a:solidFill>
                  <a:schemeClr val="bg1"/>
                </a:solidFill>
                <a:latin typeface="Corbel" charset="0"/>
                <a:ea typeface="微软雅黑" charset="-122"/>
              </a:defRPr>
            </a:lvl9pPr>
          </a:lstStyle>
          <a:p>
            <a:pPr marL="0" marR="0" lvl="0" indent="0" defTabSz="914400" eaLnBrk="1" fontAlgn="auto" latinLnBrk="0" hangingPunct="1">
              <a:lnSpc>
                <a:spcPts val="1380"/>
              </a:lnSpc>
              <a:spcBef>
                <a:spcPts val="0"/>
              </a:spcBef>
              <a:spcAft>
                <a:spcPts val="0"/>
              </a:spcAft>
              <a:buClrTx/>
              <a:buSzTx/>
              <a:buFontTx/>
              <a:buNone/>
              <a:tabLst/>
              <a:defRPr/>
            </a:pPr>
            <a:r>
              <a:rPr kumimoji="0" lang="en-US" alt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What Works in Global Development</a:t>
            </a:r>
            <a:r>
              <a:rPr kumimoji="0" lang="en-US" altLang="en-US" sz="10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 </a:t>
            </a:r>
            <a:endParaRPr kumimoji="0" lang="en-US" altLang="en-US" sz="1000" b="1" i="0" u="none" strike="noStrike" kern="0" cap="none" spc="0" normalizeH="0" baseline="0" noProof="0" dirty="0">
              <a:ln>
                <a:noFill/>
              </a:ln>
              <a:solidFill>
                <a:srgbClr val="001027">
                  <a:lumMod val="90000"/>
                  <a:lumOff val="10000"/>
                </a:srgbClr>
              </a:solidFill>
              <a:effectLst/>
              <a:uLnTx/>
              <a:uFillTx/>
              <a:latin typeface="Helvetica Neue" charset="0"/>
              <a:ea typeface="Helvetica Neue" charset="0"/>
              <a:cs typeface="Helvetica Neue" charset="0"/>
            </a:endParaRPr>
          </a:p>
        </p:txBody>
      </p:sp>
      <p:sp>
        <p:nvSpPr>
          <p:cNvPr id="86" name="Rectangle 85"/>
          <p:cNvSpPr/>
          <p:nvPr/>
        </p:nvSpPr>
        <p:spPr>
          <a:xfrm>
            <a:off x="7561262" y="1606351"/>
            <a:ext cx="1928812" cy="457200"/>
          </a:xfrm>
          <a:prstGeom prst="rect">
            <a:avLst/>
          </a:prstGeom>
        </p:spPr>
        <p:txBody>
          <a:bodyPr>
            <a:spAutoFit/>
          </a:bodyPr>
          <a:lstStyle/>
          <a:p>
            <a:pPr marL="0" marR="0" lvl="0" indent="0" defTabSz="914400" eaLnBrk="1" fontAlgn="auto" latinLnBrk="0" hangingPunct="1">
              <a:lnSpc>
                <a:spcPts val="138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1027">
                    <a:lumMod val="90000"/>
                    <a:lumOff val="10000"/>
                  </a:srgbClr>
                </a:solidFill>
                <a:effectLst/>
                <a:uLnTx/>
                <a:uFillTx/>
                <a:latin typeface="Helvetica Neue" charset="0"/>
                <a:ea typeface="Helvetica Neue" charset="0"/>
                <a:cs typeface="Helvetica Neue" charset="0"/>
              </a:rPr>
              <a:t>Smarter Sustainable Development</a:t>
            </a:r>
          </a:p>
        </p:txBody>
      </p:sp>
      <p:sp>
        <p:nvSpPr>
          <p:cNvPr id="87" name="Rectangle 86"/>
          <p:cNvSpPr/>
          <p:nvPr/>
        </p:nvSpPr>
        <p:spPr>
          <a:xfrm>
            <a:off x="5334000" y="4378126"/>
            <a:ext cx="2817813" cy="457200"/>
          </a:xfrm>
          <a:prstGeom prst="rect">
            <a:avLst/>
          </a:prstGeom>
        </p:spPr>
        <p:txBody>
          <a:bodyPr>
            <a:spAutoFit/>
          </a:bodyPr>
          <a:lstStyle/>
          <a:p>
            <a:pPr marL="0" marR="0" lvl="0" indent="0" defTabSz="914400" eaLnBrk="1" fontAlgn="auto" latinLnBrk="0" hangingPunct="1">
              <a:lnSpc>
                <a:spcPts val="138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Demystify </a:t>
            </a:r>
            <a:r>
              <a:rPr kumimoji="0" lang="en-US" sz="1400" b="1" i="0" u="none" strike="noStrike" kern="0" cap="none" spc="0" normalizeH="0" baseline="0" noProof="0" dirty="0">
                <a:ln>
                  <a:noFill/>
                </a:ln>
                <a:solidFill>
                  <a:srgbClr val="001027">
                    <a:lumMod val="90000"/>
                    <a:lumOff val="10000"/>
                  </a:srgbClr>
                </a:solidFill>
                <a:effectLst/>
                <a:uLnTx/>
                <a:uFillTx/>
                <a:latin typeface="Helvetica Neue" charset="0"/>
                <a:ea typeface="Helvetica Neue" charset="0"/>
                <a:cs typeface="Helvetica Neue" charset="0"/>
              </a:rPr>
              <a:t>Social Entrepreneurship </a:t>
            </a:r>
          </a:p>
        </p:txBody>
      </p:sp>
      <p:sp>
        <p:nvSpPr>
          <p:cNvPr id="88" name="Rectangle 20"/>
          <p:cNvSpPr>
            <a:spLocks noChangeArrowheads="1"/>
          </p:cNvSpPr>
          <p:nvPr/>
        </p:nvSpPr>
        <p:spPr bwMode="auto">
          <a:xfrm>
            <a:off x="4527549" y="1558726"/>
            <a:ext cx="2141538" cy="523220"/>
          </a:xfrm>
          <a:prstGeom prst="rect">
            <a:avLst/>
          </a:prstGeom>
          <a:noFill/>
          <a:ln>
            <a:noFill/>
          </a:ln>
          <a:extLst/>
        </p:spPr>
        <p:txBody>
          <a:bodyPr>
            <a:spAutoFit/>
          </a:bodyPr>
          <a:lstStyle>
            <a:lvl1pPr>
              <a:defRPr sz="2400">
                <a:solidFill>
                  <a:schemeClr val="bg1"/>
                </a:solidFill>
                <a:latin typeface="Corbel" charset="0"/>
                <a:ea typeface="微软雅黑" charset="-122"/>
              </a:defRPr>
            </a:lvl1pPr>
            <a:lvl2pPr marL="37931725" indent="-37474525">
              <a:defRPr sz="2400">
                <a:solidFill>
                  <a:schemeClr val="bg1"/>
                </a:solidFill>
                <a:latin typeface="Corbel" charset="0"/>
                <a:ea typeface="微软雅黑" charset="-122"/>
              </a:defRPr>
            </a:lvl2pPr>
            <a:lvl3pPr>
              <a:defRPr sz="2400">
                <a:solidFill>
                  <a:schemeClr val="bg1"/>
                </a:solidFill>
                <a:latin typeface="Corbel" charset="0"/>
                <a:ea typeface="微软雅黑" charset="-122"/>
              </a:defRPr>
            </a:lvl3pPr>
            <a:lvl4pPr>
              <a:defRPr sz="2400">
                <a:solidFill>
                  <a:schemeClr val="bg1"/>
                </a:solidFill>
                <a:latin typeface="Corbel" charset="0"/>
                <a:ea typeface="微软雅黑" charset="-122"/>
              </a:defRPr>
            </a:lvl4pPr>
            <a:lvl5pPr>
              <a:defRPr sz="2400">
                <a:solidFill>
                  <a:schemeClr val="bg1"/>
                </a:solidFill>
                <a:latin typeface="Corbel" charset="0"/>
                <a:ea typeface="微软雅黑" charset="-122"/>
              </a:defRPr>
            </a:lvl5pPr>
            <a:lvl6pPr marL="457200" eaLnBrk="0" fontAlgn="base" hangingPunct="0">
              <a:spcBef>
                <a:spcPct val="0"/>
              </a:spcBef>
              <a:spcAft>
                <a:spcPct val="0"/>
              </a:spcAft>
              <a:defRPr sz="2400">
                <a:solidFill>
                  <a:schemeClr val="bg1"/>
                </a:solidFill>
                <a:latin typeface="Corbel" charset="0"/>
                <a:ea typeface="微软雅黑" charset="-122"/>
              </a:defRPr>
            </a:lvl6pPr>
            <a:lvl7pPr marL="914400" eaLnBrk="0" fontAlgn="base" hangingPunct="0">
              <a:spcBef>
                <a:spcPct val="0"/>
              </a:spcBef>
              <a:spcAft>
                <a:spcPct val="0"/>
              </a:spcAft>
              <a:defRPr sz="2400">
                <a:solidFill>
                  <a:schemeClr val="bg1"/>
                </a:solidFill>
                <a:latin typeface="Corbel" charset="0"/>
                <a:ea typeface="微软雅黑" charset="-122"/>
              </a:defRPr>
            </a:lvl7pPr>
            <a:lvl8pPr marL="1371600" eaLnBrk="0" fontAlgn="base" hangingPunct="0">
              <a:spcBef>
                <a:spcPct val="0"/>
              </a:spcBef>
              <a:spcAft>
                <a:spcPct val="0"/>
              </a:spcAft>
              <a:defRPr sz="2400">
                <a:solidFill>
                  <a:schemeClr val="bg1"/>
                </a:solidFill>
                <a:latin typeface="Corbel" charset="0"/>
                <a:ea typeface="微软雅黑" charset="-122"/>
              </a:defRPr>
            </a:lvl8pPr>
            <a:lvl9pPr marL="1828800" eaLnBrk="0" fontAlgn="base" hangingPunct="0">
              <a:spcBef>
                <a:spcPct val="0"/>
              </a:spcBef>
              <a:spcAft>
                <a:spcPct val="0"/>
              </a:spcAft>
              <a:defRPr sz="2400">
                <a:solidFill>
                  <a:schemeClr val="bg1"/>
                </a:solidFill>
                <a:latin typeface="Corbel" charset="0"/>
                <a:ea typeface="微软雅黑"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Changing Behaviors </a:t>
            </a:r>
            <a:br>
              <a:rPr kumimoji="0" lang="en-US" alt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br>
            <a:r>
              <a:rPr kumimoji="0" lang="en-US" alt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to Conserve Energy</a:t>
            </a:r>
            <a:endParaRPr kumimoji="0" lang="en-US" altLang="en-US" sz="1400" b="1" i="0" u="none" strike="noStrike" kern="0" cap="none" spc="0" normalizeH="0" baseline="0" noProof="0" dirty="0">
              <a:ln>
                <a:noFill/>
              </a:ln>
              <a:solidFill>
                <a:srgbClr val="001027">
                  <a:lumMod val="90000"/>
                  <a:lumOff val="10000"/>
                </a:srgbClr>
              </a:solidFill>
              <a:effectLst/>
              <a:uLnTx/>
              <a:uFillTx/>
              <a:latin typeface="Helvetica Neue" charset="0"/>
              <a:ea typeface="Helvetica Neue" charset="0"/>
              <a:cs typeface="Helvetica Neue" charset="0"/>
            </a:endParaRPr>
          </a:p>
        </p:txBody>
      </p:sp>
      <p:sp>
        <p:nvSpPr>
          <p:cNvPr id="89" name="Rectangle 22"/>
          <p:cNvSpPr>
            <a:spLocks noChangeArrowheads="1"/>
          </p:cNvSpPr>
          <p:nvPr/>
        </p:nvSpPr>
        <p:spPr bwMode="auto">
          <a:xfrm>
            <a:off x="10393362" y="1580951"/>
            <a:ext cx="1679575" cy="523875"/>
          </a:xfrm>
          <a:prstGeom prst="rect">
            <a:avLst/>
          </a:prstGeom>
          <a:noFill/>
          <a:ln w="9525">
            <a:noFill/>
            <a:miter lim="800000"/>
            <a:headEnd/>
            <a:tailEnd/>
          </a:ln>
        </p:spPr>
        <p:txBody>
          <a:bodyPr>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Cognitive Policy Advisor </a:t>
            </a:r>
          </a:p>
        </p:txBody>
      </p:sp>
      <p:sp>
        <p:nvSpPr>
          <p:cNvPr id="90" name="Rectangle 36"/>
          <p:cNvSpPr>
            <a:spLocks noChangeArrowheads="1"/>
          </p:cNvSpPr>
          <p:nvPr/>
        </p:nvSpPr>
        <p:spPr bwMode="auto">
          <a:xfrm>
            <a:off x="8837613" y="2427089"/>
            <a:ext cx="2362200" cy="627062"/>
          </a:xfrm>
          <a:prstGeom prst="rect">
            <a:avLst/>
          </a:prstGeom>
          <a:noFill/>
          <a:ln w="9525">
            <a:noFill/>
            <a:miter lim="800000"/>
            <a:headEnd/>
            <a:tailEnd/>
          </a:ln>
        </p:spPr>
        <p:txBody>
          <a:bodyPr>
            <a:prstTxWarp prst="textNoShape">
              <a:avLst/>
            </a:prstTxWarp>
            <a:spAutoFit/>
          </a:bodyPr>
          <a:lstStyle/>
          <a:p>
            <a:pPr marL="0" marR="0" lvl="0" indent="0" defTabSz="914400" eaLnBrk="1" fontAlgn="auto" latinLnBrk="0" hangingPunct="1">
              <a:lnSpc>
                <a:spcPts val="1375"/>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Emergency Food </a:t>
            </a: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
            </a:r>
            <a:b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b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Best </a:t>
            </a:r>
            <a:r>
              <a:rPr kumimoji="0" lang="en-US" sz="1400" b="1" i="0" u="none" strike="noStrike" kern="0" cap="none" spc="0" normalizeH="0" baseline="0" noProof="0" dirty="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Practice</a:t>
            </a:r>
          </a:p>
          <a:p>
            <a:pPr marL="0" marR="0" lvl="0" indent="0" defTabSz="914400" eaLnBrk="1" fontAlgn="auto" latinLnBrk="0" hangingPunct="1">
              <a:lnSpc>
                <a:spcPts val="1375"/>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The Digital Experience  </a:t>
            </a:r>
          </a:p>
        </p:txBody>
      </p:sp>
      <p:pic>
        <p:nvPicPr>
          <p:cNvPr id="91" name="Picture 3"/>
          <p:cNvPicPr>
            <a:picLocks noChangeAspect="1"/>
          </p:cNvPicPr>
          <p:nvPr/>
        </p:nvPicPr>
        <p:blipFill>
          <a:blip r:embed="rId2"/>
          <a:srcRect/>
          <a:stretch>
            <a:fillRect/>
          </a:stretch>
        </p:blipFill>
        <p:spPr bwMode="auto">
          <a:xfrm>
            <a:off x="3823276" y="1502151"/>
            <a:ext cx="576029" cy="576029"/>
          </a:xfrm>
          <a:prstGeom prst="rect">
            <a:avLst/>
          </a:prstGeom>
          <a:noFill/>
          <a:ln w="9525">
            <a:noFill/>
            <a:miter lim="800000"/>
            <a:headEnd/>
            <a:tailEnd/>
          </a:ln>
        </p:spPr>
      </p:pic>
      <p:sp>
        <p:nvSpPr>
          <p:cNvPr id="92" name="Oval 91"/>
          <p:cNvSpPr/>
          <p:nvPr/>
        </p:nvSpPr>
        <p:spPr>
          <a:xfrm>
            <a:off x="6246813" y="3336726"/>
            <a:ext cx="785812" cy="787400"/>
          </a:xfrm>
          <a:prstGeom prst="ellipse">
            <a:avLst/>
          </a:prstGeom>
          <a:solidFill>
            <a:srgbClr val="4EACE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pic>
        <p:nvPicPr>
          <p:cNvPr id="93" name="Picture 10"/>
          <p:cNvPicPr>
            <a:picLocks noChangeAspect="1"/>
          </p:cNvPicPr>
          <p:nvPr/>
        </p:nvPicPr>
        <p:blipFill>
          <a:blip r:embed="rId3"/>
          <a:srcRect/>
          <a:stretch>
            <a:fillRect/>
          </a:stretch>
        </p:blipFill>
        <p:spPr bwMode="auto">
          <a:xfrm>
            <a:off x="6362700" y="3439914"/>
            <a:ext cx="558800" cy="558800"/>
          </a:xfrm>
          <a:prstGeom prst="rect">
            <a:avLst/>
          </a:prstGeom>
          <a:solidFill>
            <a:srgbClr val="4EACE4"/>
          </a:solidFill>
          <a:ln w="9525">
            <a:noFill/>
            <a:miter lim="800000"/>
            <a:headEnd/>
            <a:tailEnd/>
          </a:ln>
        </p:spPr>
      </p:pic>
      <p:sp>
        <p:nvSpPr>
          <p:cNvPr id="94" name="Oval 93"/>
          <p:cNvSpPr/>
          <p:nvPr/>
        </p:nvSpPr>
        <p:spPr>
          <a:xfrm>
            <a:off x="7999413" y="2371526"/>
            <a:ext cx="787400" cy="787400"/>
          </a:xfrm>
          <a:prstGeom prst="ellipse">
            <a:avLst/>
          </a:prstGeom>
          <a:solidFill>
            <a:srgbClr val="660066"/>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95" name="Oval 94"/>
          <p:cNvSpPr/>
          <p:nvPr/>
        </p:nvSpPr>
        <p:spPr>
          <a:xfrm>
            <a:off x="455612" y="1406326"/>
            <a:ext cx="787400" cy="787400"/>
          </a:xfrm>
          <a:prstGeom prst="ellipse">
            <a:avLst/>
          </a:prstGeom>
          <a:solidFill>
            <a:srgbClr val="EF7F28"/>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96" name="Oval 95"/>
          <p:cNvSpPr/>
          <p:nvPr/>
        </p:nvSpPr>
        <p:spPr>
          <a:xfrm>
            <a:off x="8075613" y="4232076"/>
            <a:ext cx="787400" cy="785813"/>
          </a:xfrm>
          <a:prstGeom prst="ellipse">
            <a:avLst/>
          </a:prstGeom>
          <a:solidFill>
            <a:srgbClr val="660066"/>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pic>
        <p:nvPicPr>
          <p:cNvPr id="97" name="Picture 25"/>
          <p:cNvPicPr>
            <a:picLocks noChangeAspect="1"/>
          </p:cNvPicPr>
          <p:nvPr/>
        </p:nvPicPr>
        <p:blipFill>
          <a:blip r:embed="rId4"/>
          <a:srcRect/>
          <a:stretch>
            <a:fillRect/>
          </a:stretch>
        </p:blipFill>
        <p:spPr bwMode="auto">
          <a:xfrm>
            <a:off x="6816292" y="1561469"/>
            <a:ext cx="644525" cy="644525"/>
          </a:xfrm>
          <a:prstGeom prst="rect">
            <a:avLst/>
          </a:prstGeom>
          <a:noFill/>
          <a:ln w="9525">
            <a:noFill/>
            <a:miter lim="800000"/>
            <a:headEnd/>
            <a:tailEnd/>
          </a:ln>
        </p:spPr>
      </p:pic>
      <p:pic>
        <p:nvPicPr>
          <p:cNvPr id="98" name="Picture 23"/>
          <p:cNvPicPr>
            <a:picLocks noChangeAspect="1"/>
          </p:cNvPicPr>
          <p:nvPr/>
        </p:nvPicPr>
        <p:blipFill>
          <a:blip r:embed="rId5"/>
          <a:srcRect/>
          <a:stretch>
            <a:fillRect/>
          </a:stretch>
        </p:blipFill>
        <p:spPr bwMode="auto">
          <a:xfrm>
            <a:off x="8099425" y="2462014"/>
            <a:ext cx="612775" cy="612775"/>
          </a:xfrm>
          <a:prstGeom prst="rect">
            <a:avLst/>
          </a:prstGeom>
          <a:noFill/>
          <a:ln w="9525">
            <a:noFill/>
            <a:miter lim="800000"/>
            <a:headEnd/>
            <a:tailEnd/>
          </a:ln>
        </p:spPr>
      </p:pic>
      <p:pic>
        <p:nvPicPr>
          <p:cNvPr id="99" name="Picture 27"/>
          <p:cNvPicPr>
            <a:picLocks noChangeAspect="1"/>
          </p:cNvPicPr>
          <p:nvPr/>
        </p:nvPicPr>
        <p:blipFill>
          <a:blip r:embed="rId6"/>
          <a:srcRect/>
          <a:stretch>
            <a:fillRect/>
          </a:stretch>
        </p:blipFill>
        <p:spPr bwMode="auto">
          <a:xfrm>
            <a:off x="8166534" y="4294910"/>
            <a:ext cx="633646" cy="633646"/>
          </a:xfrm>
          <a:prstGeom prst="rect">
            <a:avLst/>
          </a:prstGeom>
          <a:noFill/>
          <a:ln w="9525">
            <a:noFill/>
            <a:miter lim="800000"/>
            <a:headEnd/>
            <a:tailEnd/>
          </a:ln>
        </p:spPr>
      </p:pic>
      <p:sp>
        <p:nvSpPr>
          <p:cNvPr id="101" name="Oval 100"/>
          <p:cNvSpPr/>
          <p:nvPr/>
        </p:nvSpPr>
        <p:spPr>
          <a:xfrm>
            <a:off x="1039813" y="2371526"/>
            <a:ext cx="787400" cy="787400"/>
          </a:xfrm>
          <a:prstGeom prst="ellipse">
            <a:avLst/>
          </a:prstGeom>
          <a:solidFill>
            <a:srgbClr val="96BA3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pic>
        <p:nvPicPr>
          <p:cNvPr id="102" name="Picture 32"/>
          <p:cNvPicPr>
            <a:picLocks noChangeAspect="1"/>
          </p:cNvPicPr>
          <p:nvPr/>
        </p:nvPicPr>
        <p:blipFill>
          <a:blip r:embed="rId7"/>
          <a:srcRect/>
          <a:stretch>
            <a:fillRect/>
          </a:stretch>
        </p:blipFill>
        <p:spPr bwMode="auto">
          <a:xfrm>
            <a:off x="1167968" y="2491744"/>
            <a:ext cx="522287" cy="522287"/>
          </a:xfrm>
          <a:prstGeom prst="rect">
            <a:avLst/>
          </a:prstGeom>
          <a:noFill/>
          <a:ln w="9525">
            <a:noFill/>
            <a:miter lim="800000"/>
            <a:headEnd/>
            <a:tailEnd/>
          </a:ln>
        </p:spPr>
      </p:pic>
      <p:sp>
        <p:nvSpPr>
          <p:cNvPr id="103" name="Oval 102"/>
          <p:cNvSpPr/>
          <p:nvPr/>
        </p:nvSpPr>
        <p:spPr>
          <a:xfrm>
            <a:off x="4565650" y="2376289"/>
            <a:ext cx="787400" cy="787400"/>
          </a:xfrm>
          <a:prstGeom prst="ellipse">
            <a:avLst/>
          </a:prstGeom>
          <a:solidFill>
            <a:srgbClr val="96BA3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pic>
        <p:nvPicPr>
          <p:cNvPr id="104" name="Picture 50"/>
          <p:cNvPicPr>
            <a:picLocks noChangeAspect="1"/>
          </p:cNvPicPr>
          <p:nvPr/>
        </p:nvPicPr>
        <p:blipFill>
          <a:blip r:embed="rId8"/>
          <a:srcRect/>
          <a:stretch>
            <a:fillRect/>
          </a:stretch>
        </p:blipFill>
        <p:spPr bwMode="auto">
          <a:xfrm>
            <a:off x="4687599" y="2470728"/>
            <a:ext cx="576208" cy="576208"/>
          </a:xfrm>
          <a:prstGeom prst="rect">
            <a:avLst/>
          </a:prstGeom>
          <a:noFill/>
          <a:ln w="9525">
            <a:noFill/>
            <a:miter lim="800000"/>
            <a:headEnd/>
            <a:tailEnd/>
          </a:ln>
        </p:spPr>
      </p:pic>
      <p:sp>
        <p:nvSpPr>
          <p:cNvPr id="105" name="Oval 104"/>
          <p:cNvSpPr/>
          <p:nvPr/>
        </p:nvSpPr>
        <p:spPr>
          <a:xfrm>
            <a:off x="9605962" y="1438076"/>
            <a:ext cx="787400" cy="787400"/>
          </a:xfrm>
          <a:prstGeom prst="ellipse">
            <a:avLst/>
          </a:prstGeom>
          <a:solidFill>
            <a:srgbClr val="4EACE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pic>
        <p:nvPicPr>
          <p:cNvPr id="106" name="Picture 53"/>
          <p:cNvPicPr>
            <a:picLocks noChangeAspect="1"/>
          </p:cNvPicPr>
          <p:nvPr/>
        </p:nvPicPr>
        <p:blipFill>
          <a:blip r:embed="rId9"/>
          <a:srcRect/>
          <a:stretch>
            <a:fillRect/>
          </a:stretch>
        </p:blipFill>
        <p:spPr bwMode="auto">
          <a:xfrm>
            <a:off x="9731807" y="1540831"/>
            <a:ext cx="558800" cy="558800"/>
          </a:xfrm>
          <a:prstGeom prst="rect">
            <a:avLst/>
          </a:prstGeom>
          <a:noFill/>
          <a:ln w="9525">
            <a:noFill/>
            <a:miter lim="800000"/>
            <a:headEnd/>
            <a:tailEnd/>
          </a:ln>
        </p:spPr>
      </p:pic>
      <p:sp>
        <p:nvSpPr>
          <p:cNvPr id="107" name="Oval 106"/>
          <p:cNvSpPr/>
          <p:nvPr/>
        </p:nvSpPr>
        <p:spPr>
          <a:xfrm>
            <a:off x="1116013" y="4182864"/>
            <a:ext cx="787400" cy="787400"/>
          </a:xfrm>
          <a:prstGeom prst="ellipse">
            <a:avLst/>
          </a:prstGeom>
          <a:solidFill>
            <a:srgbClr val="660066"/>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00000"/>
              </a:solidFill>
              <a:effectLst/>
              <a:uLnTx/>
              <a:uFillTx/>
              <a:latin typeface="Corbel"/>
              <a:ea typeface="+mn-ea"/>
              <a:cs typeface="+mn-cs"/>
            </a:endParaRPr>
          </a:p>
        </p:txBody>
      </p:sp>
      <p:pic>
        <p:nvPicPr>
          <p:cNvPr id="108" name="Picture 57"/>
          <p:cNvPicPr>
            <a:picLocks noChangeAspect="1"/>
          </p:cNvPicPr>
          <p:nvPr/>
        </p:nvPicPr>
        <p:blipFill>
          <a:blip r:embed="rId10"/>
          <a:srcRect/>
          <a:stretch>
            <a:fillRect/>
          </a:stretch>
        </p:blipFill>
        <p:spPr bwMode="auto">
          <a:xfrm>
            <a:off x="1221653" y="4261084"/>
            <a:ext cx="567892" cy="567892"/>
          </a:xfrm>
          <a:prstGeom prst="rect">
            <a:avLst/>
          </a:prstGeom>
          <a:noFill/>
          <a:ln w="9525">
            <a:noFill/>
            <a:miter lim="800000"/>
            <a:headEnd/>
            <a:tailEnd/>
          </a:ln>
        </p:spPr>
      </p:pic>
      <p:sp>
        <p:nvSpPr>
          <p:cNvPr id="109" name="Oval 108"/>
          <p:cNvSpPr/>
          <p:nvPr/>
        </p:nvSpPr>
        <p:spPr>
          <a:xfrm>
            <a:off x="4505325" y="4244776"/>
            <a:ext cx="787400" cy="787400"/>
          </a:xfrm>
          <a:prstGeom prst="ellipse">
            <a:avLst/>
          </a:prstGeom>
          <a:solidFill>
            <a:srgbClr val="EF7F28"/>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111" name="Oval 110"/>
          <p:cNvSpPr/>
          <p:nvPr/>
        </p:nvSpPr>
        <p:spPr>
          <a:xfrm>
            <a:off x="3132138" y="3317676"/>
            <a:ext cx="787400" cy="787400"/>
          </a:xfrm>
          <a:prstGeom prst="ellipse">
            <a:avLst/>
          </a:prstGeom>
          <a:solidFill>
            <a:srgbClr val="96BA3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pic>
        <p:nvPicPr>
          <p:cNvPr id="112" name="Picture 68"/>
          <p:cNvPicPr>
            <a:picLocks noChangeAspect="1"/>
          </p:cNvPicPr>
          <p:nvPr/>
        </p:nvPicPr>
        <p:blipFill>
          <a:blip r:embed="rId11"/>
          <a:srcRect/>
          <a:stretch>
            <a:fillRect/>
          </a:stretch>
        </p:blipFill>
        <p:spPr bwMode="auto">
          <a:xfrm>
            <a:off x="3216998" y="3406576"/>
            <a:ext cx="571500" cy="571500"/>
          </a:xfrm>
          <a:prstGeom prst="rect">
            <a:avLst/>
          </a:prstGeom>
          <a:noFill/>
          <a:ln w="9525">
            <a:noFill/>
            <a:miter lim="800000"/>
            <a:headEnd/>
            <a:tailEnd/>
          </a:ln>
        </p:spPr>
      </p:pic>
      <p:sp>
        <p:nvSpPr>
          <p:cNvPr id="113" name="Rectangle 26"/>
          <p:cNvSpPr>
            <a:spLocks noChangeArrowheads="1"/>
          </p:cNvSpPr>
          <p:nvPr/>
        </p:nvSpPr>
        <p:spPr bwMode="auto">
          <a:xfrm>
            <a:off x="10323513" y="3490714"/>
            <a:ext cx="1604962" cy="457200"/>
          </a:xfrm>
          <a:prstGeom prst="rect">
            <a:avLst/>
          </a:prstGeom>
          <a:noFill/>
          <a:ln>
            <a:noFill/>
          </a:ln>
          <a:extLst/>
        </p:spPr>
        <p:txBody>
          <a:bodyPr>
            <a:spAutoFit/>
          </a:bodyPr>
          <a:lstStyle>
            <a:lvl1pPr>
              <a:defRPr sz="2400">
                <a:solidFill>
                  <a:schemeClr val="bg1"/>
                </a:solidFill>
                <a:latin typeface="Corbel" charset="0"/>
                <a:ea typeface="微软雅黑" charset="-122"/>
              </a:defRPr>
            </a:lvl1pPr>
            <a:lvl2pPr marL="37931725" indent="-37474525">
              <a:defRPr sz="2400">
                <a:solidFill>
                  <a:schemeClr val="bg1"/>
                </a:solidFill>
                <a:latin typeface="Corbel" charset="0"/>
                <a:ea typeface="微软雅黑" charset="-122"/>
              </a:defRPr>
            </a:lvl2pPr>
            <a:lvl3pPr>
              <a:defRPr sz="2400">
                <a:solidFill>
                  <a:schemeClr val="bg1"/>
                </a:solidFill>
                <a:latin typeface="Corbel" charset="0"/>
                <a:ea typeface="微软雅黑" charset="-122"/>
              </a:defRPr>
            </a:lvl3pPr>
            <a:lvl4pPr>
              <a:defRPr sz="2400">
                <a:solidFill>
                  <a:schemeClr val="bg1"/>
                </a:solidFill>
                <a:latin typeface="Corbel" charset="0"/>
                <a:ea typeface="微软雅黑" charset="-122"/>
              </a:defRPr>
            </a:lvl4pPr>
            <a:lvl5pPr>
              <a:defRPr sz="2400">
                <a:solidFill>
                  <a:schemeClr val="bg1"/>
                </a:solidFill>
                <a:latin typeface="Corbel" charset="0"/>
                <a:ea typeface="微软雅黑" charset="-122"/>
              </a:defRPr>
            </a:lvl5pPr>
            <a:lvl6pPr marL="457200" eaLnBrk="0" fontAlgn="base" hangingPunct="0">
              <a:spcBef>
                <a:spcPct val="0"/>
              </a:spcBef>
              <a:spcAft>
                <a:spcPct val="0"/>
              </a:spcAft>
              <a:defRPr sz="2400">
                <a:solidFill>
                  <a:schemeClr val="bg1"/>
                </a:solidFill>
                <a:latin typeface="Corbel" charset="0"/>
                <a:ea typeface="微软雅黑" charset="-122"/>
              </a:defRPr>
            </a:lvl6pPr>
            <a:lvl7pPr marL="914400" eaLnBrk="0" fontAlgn="base" hangingPunct="0">
              <a:spcBef>
                <a:spcPct val="0"/>
              </a:spcBef>
              <a:spcAft>
                <a:spcPct val="0"/>
              </a:spcAft>
              <a:defRPr sz="2400">
                <a:solidFill>
                  <a:schemeClr val="bg1"/>
                </a:solidFill>
                <a:latin typeface="Corbel" charset="0"/>
                <a:ea typeface="微软雅黑" charset="-122"/>
              </a:defRPr>
            </a:lvl7pPr>
            <a:lvl8pPr marL="1371600" eaLnBrk="0" fontAlgn="base" hangingPunct="0">
              <a:spcBef>
                <a:spcPct val="0"/>
              </a:spcBef>
              <a:spcAft>
                <a:spcPct val="0"/>
              </a:spcAft>
              <a:defRPr sz="2400">
                <a:solidFill>
                  <a:schemeClr val="bg1"/>
                </a:solidFill>
                <a:latin typeface="Corbel" charset="0"/>
                <a:ea typeface="微软雅黑" charset="-122"/>
              </a:defRPr>
            </a:lvl8pPr>
            <a:lvl9pPr marL="1828800" eaLnBrk="0" fontAlgn="base" hangingPunct="0">
              <a:spcBef>
                <a:spcPct val="0"/>
              </a:spcBef>
              <a:spcAft>
                <a:spcPct val="0"/>
              </a:spcAft>
              <a:defRPr sz="2400">
                <a:solidFill>
                  <a:schemeClr val="bg1"/>
                </a:solidFill>
                <a:latin typeface="Corbel" charset="0"/>
                <a:ea typeface="微软雅黑" charset="-122"/>
              </a:defRPr>
            </a:lvl9pPr>
          </a:lstStyle>
          <a:p>
            <a:pPr marL="0" marR="0" lvl="0" indent="0" defTabSz="914400" eaLnBrk="1" fontAlgn="auto" latinLnBrk="0" hangingPunct="1">
              <a:lnSpc>
                <a:spcPts val="1380"/>
              </a:lnSpc>
              <a:spcBef>
                <a:spcPts val="0"/>
              </a:spcBef>
              <a:spcAft>
                <a:spcPts val="0"/>
              </a:spcAft>
              <a:buClrTx/>
              <a:buSzTx/>
              <a:buFontTx/>
              <a:buNone/>
              <a:tabLst/>
              <a:defRPr/>
            </a:pPr>
            <a:r>
              <a:rPr kumimoji="0" lang="en-US" altLang="en-US" sz="1400" b="1" i="0" u="none" strike="noStrike" kern="0" cap="none" spc="0" normalizeH="0" baseline="0" noProof="0" dirty="0">
                <a:ln>
                  <a:noFill/>
                </a:ln>
                <a:solidFill>
                  <a:srgbClr val="001027">
                    <a:lumMod val="90000"/>
                    <a:lumOff val="10000"/>
                  </a:srgbClr>
                </a:solidFill>
                <a:effectLst/>
                <a:uLnTx/>
                <a:uFillTx/>
                <a:latin typeface="Helvetica Neue" charset="0"/>
                <a:ea typeface="Helvetica Neue" charset="0"/>
                <a:cs typeface="Helvetica Neue" charset="0"/>
              </a:rPr>
              <a:t>Neurology-as-a-Service </a:t>
            </a:r>
          </a:p>
        </p:txBody>
      </p:sp>
      <p:sp>
        <p:nvSpPr>
          <p:cNvPr id="114" name="Oval 113"/>
          <p:cNvSpPr/>
          <p:nvPr/>
        </p:nvSpPr>
        <p:spPr>
          <a:xfrm>
            <a:off x="9523413" y="3370064"/>
            <a:ext cx="787400" cy="787400"/>
          </a:xfrm>
          <a:prstGeom prst="ellipse">
            <a:avLst/>
          </a:prstGeom>
          <a:solidFill>
            <a:srgbClr val="96BA3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pic>
        <p:nvPicPr>
          <p:cNvPr id="115" name="Picture 114"/>
          <p:cNvPicPr>
            <a:picLocks noChangeAspect="1"/>
          </p:cNvPicPr>
          <p:nvPr/>
        </p:nvPicPr>
        <p:blipFill>
          <a:blip r:embed="rId12"/>
          <a:stretch>
            <a:fillRect/>
          </a:stretch>
        </p:blipFill>
        <p:spPr>
          <a:xfrm>
            <a:off x="9610787" y="3440080"/>
            <a:ext cx="631152" cy="631316"/>
          </a:xfrm>
          <a:prstGeom prst="ellipse">
            <a:avLst/>
          </a:prstGeom>
          <a:solidFill>
            <a:srgbClr val="96BA34"/>
          </a:solidFill>
        </p:spPr>
      </p:pic>
      <p:sp>
        <p:nvSpPr>
          <p:cNvPr id="116" name="Rectangle 8"/>
          <p:cNvSpPr>
            <a:spLocks noChangeArrowheads="1"/>
          </p:cNvSpPr>
          <p:nvPr/>
        </p:nvSpPr>
        <p:spPr bwMode="auto">
          <a:xfrm>
            <a:off x="1069975" y="3453687"/>
            <a:ext cx="1744388" cy="523220"/>
          </a:xfrm>
          <a:prstGeom prst="rect">
            <a:avLst/>
          </a:prstGeom>
          <a:noFill/>
          <a:ln w="9525">
            <a:noFill/>
            <a:miter lim="800000"/>
            <a:headEnd/>
            <a:tailEnd/>
          </a:ln>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Ask Nature for </a:t>
            </a:r>
            <a:b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b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rPr>
              <a:t>Design Inspiration</a:t>
            </a:r>
            <a:endParaRPr kumimoji="0" lang="en-US" sz="1400" b="1" i="0" u="none" strike="noStrike" kern="0" cap="none" spc="0" normalizeH="0" baseline="0" noProof="0" dirty="0">
              <a:ln>
                <a:noFill/>
              </a:ln>
              <a:solidFill>
                <a:srgbClr val="001027">
                  <a:lumMod val="90000"/>
                  <a:lumOff val="10000"/>
                </a:srgbClr>
              </a:solidFill>
              <a:effectLst/>
              <a:uLnTx/>
              <a:uFillTx/>
              <a:latin typeface="Helvetica Neue" pitchFamily="4" charset="0"/>
              <a:ea typeface="Helvetica Neue" pitchFamily="4" charset="0"/>
              <a:cs typeface="Helvetica Neue" pitchFamily="4" charset="0"/>
            </a:endParaRPr>
          </a:p>
        </p:txBody>
      </p:sp>
      <p:sp>
        <p:nvSpPr>
          <p:cNvPr id="117" name="Oval 116"/>
          <p:cNvSpPr/>
          <p:nvPr/>
        </p:nvSpPr>
        <p:spPr>
          <a:xfrm>
            <a:off x="277813" y="3312914"/>
            <a:ext cx="787400" cy="785812"/>
          </a:xfrm>
          <a:prstGeom prst="ellipse">
            <a:avLst/>
          </a:prstGeom>
          <a:solidFill>
            <a:srgbClr val="4EACE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pic>
        <p:nvPicPr>
          <p:cNvPr id="118" name="Picture 75"/>
          <p:cNvPicPr>
            <a:picLocks noChangeAspect="1"/>
          </p:cNvPicPr>
          <p:nvPr/>
        </p:nvPicPr>
        <p:blipFill>
          <a:blip r:embed="rId13"/>
          <a:srcRect/>
          <a:stretch>
            <a:fillRect/>
          </a:stretch>
        </p:blipFill>
        <p:spPr bwMode="auto">
          <a:xfrm>
            <a:off x="376238" y="3422451"/>
            <a:ext cx="590550" cy="592138"/>
          </a:xfrm>
          <a:prstGeom prst="rect">
            <a:avLst/>
          </a:prstGeom>
          <a:noFill/>
          <a:ln w="9525">
            <a:noFill/>
            <a:miter lim="800000"/>
            <a:headEnd/>
            <a:tailEnd/>
          </a:ln>
        </p:spPr>
      </p:pic>
      <p:sp>
        <p:nvSpPr>
          <p:cNvPr id="120" name="Oval 119"/>
          <p:cNvSpPr/>
          <p:nvPr/>
        </p:nvSpPr>
        <p:spPr>
          <a:xfrm>
            <a:off x="582612" y="5343326"/>
            <a:ext cx="787400" cy="787400"/>
          </a:xfrm>
          <a:prstGeom prst="ellipse">
            <a:avLst/>
          </a:prstGeom>
          <a:solidFill>
            <a:srgbClr val="96BA3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121" name="Rectangle 120"/>
          <p:cNvSpPr/>
          <p:nvPr/>
        </p:nvSpPr>
        <p:spPr>
          <a:xfrm>
            <a:off x="1370012" y="5495536"/>
            <a:ext cx="2286000" cy="457390"/>
          </a:xfrm>
          <a:prstGeom prst="rect">
            <a:avLst/>
          </a:prstGeom>
        </p:spPr>
        <p:txBody>
          <a:bodyPr wrap="square">
            <a:spAutoFit/>
          </a:bodyPr>
          <a:lstStyle/>
          <a:p>
            <a:pPr marL="0" marR="0" lvl="0" indent="0" defTabSz="914400" eaLnBrk="1" fontAlgn="auto" latinLnBrk="0" hangingPunct="1">
              <a:lnSpc>
                <a:spcPts val="138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Hunting </a:t>
            </a:r>
            <a:r>
              <a:rPr kumimoji="0" lang="en-US" sz="1400" b="1" i="0" u="none" strike="noStrike" kern="0" cap="none" spc="0" normalizeH="0" baseline="0" noProof="0" dirty="0" err="1" smtClean="0">
                <a:ln>
                  <a:noFill/>
                </a:ln>
                <a:solidFill>
                  <a:srgbClr val="001027">
                    <a:lumMod val="90000"/>
                    <a:lumOff val="10000"/>
                  </a:srgbClr>
                </a:solidFill>
                <a:effectLst/>
                <a:uLnTx/>
                <a:uFillTx/>
                <a:latin typeface="Helvetica Neue" charset="0"/>
                <a:ea typeface="Helvetica Neue" charset="0"/>
                <a:cs typeface="Helvetica Neue" charset="0"/>
              </a:rPr>
              <a:t>Zika</a:t>
            </a: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 Virus </a:t>
            </a:r>
            <a:b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b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with Machine Learning</a:t>
            </a:r>
            <a:endParaRPr kumimoji="0" lang="en-US" sz="1400" b="1" i="0" u="none" strike="noStrike" kern="0" cap="none" spc="0" normalizeH="0" baseline="0" noProof="0" dirty="0">
              <a:ln>
                <a:noFill/>
              </a:ln>
              <a:solidFill>
                <a:srgbClr val="001027">
                  <a:lumMod val="90000"/>
                  <a:lumOff val="10000"/>
                </a:srgbClr>
              </a:solidFill>
              <a:effectLst/>
              <a:uLnTx/>
              <a:uFillTx/>
              <a:latin typeface="Helvetica Neue" charset="0"/>
              <a:ea typeface="Helvetica Neue" charset="0"/>
              <a:cs typeface="Helvetica Neue" charset="0"/>
            </a:endParaRPr>
          </a:p>
        </p:txBody>
      </p:sp>
      <p:sp>
        <p:nvSpPr>
          <p:cNvPr id="122" name="Oval 121"/>
          <p:cNvSpPr/>
          <p:nvPr/>
        </p:nvSpPr>
        <p:spPr>
          <a:xfrm>
            <a:off x="3809153" y="5317926"/>
            <a:ext cx="787400" cy="787400"/>
          </a:xfrm>
          <a:prstGeom prst="ellipse">
            <a:avLst/>
          </a:prstGeom>
          <a:solidFill>
            <a:srgbClr val="96BA3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mn-cs"/>
            </a:endParaRPr>
          </a:p>
        </p:txBody>
      </p:sp>
      <p:sp>
        <p:nvSpPr>
          <p:cNvPr id="123" name="Rectangle 122"/>
          <p:cNvSpPr/>
          <p:nvPr/>
        </p:nvSpPr>
        <p:spPr>
          <a:xfrm>
            <a:off x="4646613" y="5495536"/>
            <a:ext cx="2133600" cy="457390"/>
          </a:xfrm>
          <a:prstGeom prst="rect">
            <a:avLst/>
          </a:prstGeom>
        </p:spPr>
        <p:txBody>
          <a:bodyPr wrap="square">
            <a:spAutoFit/>
          </a:bodyPr>
          <a:lstStyle/>
          <a:p>
            <a:pPr marL="0" marR="0" lvl="0" indent="0" defTabSz="914400" eaLnBrk="1" fontAlgn="auto" latinLnBrk="0" hangingPunct="1">
              <a:lnSpc>
                <a:spcPts val="138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Disseminate the Best Treatment for Diarrhea </a:t>
            </a:r>
          </a:p>
        </p:txBody>
      </p:sp>
      <p:sp>
        <p:nvSpPr>
          <p:cNvPr id="124" name="Oval 123"/>
          <p:cNvSpPr/>
          <p:nvPr/>
        </p:nvSpPr>
        <p:spPr>
          <a:xfrm>
            <a:off x="6932612" y="5317926"/>
            <a:ext cx="787400" cy="787400"/>
          </a:xfrm>
          <a:prstGeom prst="ellipse">
            <a:avLst/>
          </a:prstGeom>
          <a:solidFill>
            <a:srgbClr val="EF7F28"/>
          </a:solidFill>
          <a:ln w="12700" cap="flat" cmpd="sng" algn="ctr">
            <a:noFill/>
            <a:prstDash val="solid"/>
            <a:miter lim="800000"/>
          </a:ln>
          <a:effectLst/>
        </p:spPr>
        <p:txBody>
          <a:bodyPr anchor="ctr"/>
          <a:lstStyle/>
          <a:p>
            <a:pPr marR="0" lvl="0" indent="0" algn="ctr" fontAlgn="auto">
              <a:lnSpc>
                <a:spcPct val="100000"/>
              </a:lnSpc>
              <a:spcBef>
                <a:spcPts val="0"/>
              </a:spcBef>
              <a:spcAft>
                <a:spcPts val="0"/>
              </a:spcAft>
              <a:buClrTx/>
              <a:buSzTx/>
              <a:buFontTx/>
              <a:buNone/>
              <a:tabLst/>
              <a:defRPr/>
            </a:pPr>
            <a:endParaRPr lang="en-US" kern="0">
              <a:solidFill>
                <a:sysClr val="window" lastClr="FFFFFF"/>
              </a:solidFill>
              <a:latin typeface="Corbel"/>
            </a:endParaRPr>
          </a:p>
        </p:txBody>
      </p:sp>
      <p:sp>
        <p:nvSpPr>
          <p:cNvPr id="125" name="Rectangle 124"/>
          <p:cNvSpPr/>
          <p:nvPr/>
        </p:nvSpPr>
        <p:spPr>
          <a:xfrm>
            <a:off x="7770812" y="5314263"/>
            <a:ext cx="1905000" cy="816463"/>
          </a:xfrm>
          <a:prstGeom prst="rect">
            <a:avLst/>
          </a:prstGeom>
        </p:spPr>
        <p:txBody>
          <a:bodyPr wrap="square">
            <a:spAutoFit/>
          </a:bodyPr>
          <a:lstStyle/>
          <a:p>
            <a:pPr marL="0" marR="0" lvl="0" indent="0" defTabSz="914400" eaLnBrk="1" fontAlgn="auto" latinLnBrk="0" hangingPunct="1">
              <a:lnSpc>
                <a:spcPts val="138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Real-Time Understanding of Humanitarian Crises</a:t>
            </a:r>
          </a:p>
        </p:txBody>
      </p:sp>
      <p:sp>
        <p:nvSpPr>
          <p:cNvPr id="126" name="Oval 125"/>
          <p:cNvSpPr/>
          <p:nvPr/>
        </p:nvSpPr>
        <p:spPr>
          <a:xfrm>
            <a:off x="9599612" y="5292526"/>
            <a:ext cx="787400" cy="787400"/>
          </a:xfrm>
          <a:prstGeom prst="ellipse">
            <a:avLst/>
          </a:prstGeom>
          <a:solidFill>
            <a:srgbClr val="EF7F28"/>
          </a:solidFill>
          <a:ln w="12700" cap="flat" cmpd="sng" algn="ctr">
            <a:noFill/>
            <a:prstDash val="solid"/>
            <a:miter lim="800000"/>
          </a:ln>
          <a:effectLst/>
        </p:spPr>
        <p:txBody>
          <a:bodyPr anchor="ctr"/>
          <a:lstStyle/>
          <a:p>
            <a:pPr marR="0" lvl="0" indent="0" algn="ctr" fontAlgn="auto">
              <a:lnSpc>
                <a:spcPct val="100000"/>
              </a:lnSpc>
              <a:spcBef>
                <a:spcPts val="0"/>
              </a:spcBef>
              <a:spcAft>
                <a:spcPts val="0"/>
              </a:spcAft>
              <a:buClrTx/>
              <a:buSzTx/>
              <a:buFontTx/>
              <a:buNone/>
              <a:tabLst/>
              <a:defRPr/>
            </a:pPr>
            <a:endParaRPr lang="en-US" kern="0">
              <a:solidFill>
                <a:sysClr val="window" lastClr="FFFFFF"/>
              </a:solidFill>
              <a:latin typeface="Corbel"/>
            </a:endParaRPr>
          </a:p>
        </p:txBody>
      </p:sp>
      <p:sp>
        <p:nvSpPr>
          <p:cNvPr id="127" name="Rectangle 126"/>
          <p:cNvSpPr/>
          <p:nvPr/>
        </p:nvSpPr>
        <p:spPr>
          <a:xfrm>
            <a:off x="10437812" y="5444926"/>
            <a:ext cx="1905000" cy="457390"/>
          </a:xfrm>
          <a:prstGeom prst="rect">
            <a:avLst/>
          </a:prstGeom>
        </p:spPr>
        <p:txBody>
          <a:bodyPr wrap="square">
            <a:spAutoFit/>
          </a:bodyPr>
          <a:lstStyle/>
          <a:p>
            <a:pPr marL="0" marR="0" lvl="0" indent="0" defTabSz="914400" eaLnBrk="1" fontAlgn="auto" latinLnBrk="0" hangingPunct="1">
              <a:lnSpc>
                <a:spcPts val="138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1027">
                    <a:lumMod val="90000"/>
                    <a:lumOff val="10000"/>
                  </a:srgbClr>
                </a:solidFill>
                <a:effectLst/>
                <a:uLnTx/>
                <a:uFillTx/>
                <a:latin typeface="Helvetica Neue" charset="0"/>
                <a:ea typeface="Helvetica Neue" charset="0"/>
                <a:cs typeface="Helvetica Neue" charset="0"/>
              </a:rPr>
              <a:t>How to Foster Innovation</a:t>
            </a:r>
          </a:p>
        </p:txBody>
      </p:sp>
      <p:pic>
        <p:nvPicPr>
          <p:cNvPr id="128" name="Picture 127"/>
          <p:cNvPicPr>
            <a:picLocks noChangeAspect="1"/>
          </p:cNvPicPr>
          <p:nvPr/>
        </p:nvPicPr>
        <p:blipFill>
          <a:blip r:embed="rId14"/>
          <a:stretch>
            <a:fillRect/>
          </a:stretch>
        </p:blipFill>
        <p:spPr>
          <a:xfrm>
            <a:off x="703262" y="5463976"/>
            <a:ext cx="546100" cy="546100"/>
          </a:xfrm>
          <a:prstGeom prst="rect">
            <a:avLst/>
          </a:prstGeom>
        </p:spPr>
      </p:pic>
      <p:sp>
        <p:nvSpPr>
          <p:cNvPr id="129" name="Rectangle 128"/>
          <p:cNvSpPr/>
          <p:nvPr/>
        </p:nvSpPr>
        <p:spPr>
          <a:xfrm>
            <a:off x="3782244" y="5560893"/>
            <a:ext cx="856049"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rPr>
              <a:t>Zinc+Ors</a:t>
            </a:r>
            <a:endParaRPr kumimoji="0" lang="en-US" sz="1200" b="1" i="0" u="none" strike="noStrike" kern="0" cap="none" spc="0" normalizeH="0" baseline="0" noProof="0" dirty="0">
              <a:ln>
                <a:noFill/>
              </a:ln>
              <a:solidFill>
                <a:sysClr val="window" lastClr="FFFFFF"/>
              </a:solidFill>
              <a:effectLst/>
              <a:uLnTx/>
              <a:uFillTx/>
            </a:endParaRPr>
          </a:p>
        </p:txBody>
      </p:sp>
      <p:pic>
        <p:nvPicPr>
          <p:cNvPr id="130" name="Picture 129"/>
          <p:cNvPicPr>
            <a:picLocks noChangeAspect="1"/>
          </p:cNvPicPr>
          <p:nvPr/>
        </p:nvPicPr>
        <p:blipFill>
          <a:blip r:embed="rId15"/>
          <a:stretch>
            <a:fillRect/>
          </a:stretch>
        </p:blipFill>
        <p:spPr>
          <a:xfrm>
            <a:off x="6984964" y="5368726"/>
            <a:ext cx="682697" cy="685800"/>
          </a:xfrm>
          <a:prstGeom prst="rect">
            <a:avLst/>
          </a:prstGeom>
        </p:spPr>
      </p:pic>
      <p:pic>
        <p:nvPicPr>
          <p:cNvPr id="131" name="Picture 130"/>
          <p:cNvPicPr>
            <a:picLocks noChangeAspect="1"/>
          </p:cNvPicPr>
          <p:nvPr/>
        </p:nvPicPr>
        <p:blipFill>
          <a:blip r:embed="rId16"/>
          <a:stretch>
            <a:fillRect/>
          </a:stretch>
        </p:blipFill>
        <p:spPr>
          <a:xfrm>
            <a:off x="9638882" y="5346501"/>
            <a:ext cx="685770" cy="679450"/>
          </a:xfrm>
          <a:prstGeom prst="rect">
            <a:avLst/>
          </a:prstGeom>
        </p:spPr>
      </p:pic>
      <p:pic>
        <p:nvPicPr>
          <p:cNvPr id="59" name="Picture 58"/>
          <p:cNvPicPr>
            <a:picLocks noChangeAspect="1"/>
          </p:cNvPicPr>
          <p:nvPr/>
        </p:nvPicPr>
        <p:blipFill>
          <a:blip r:embed="rId17"/>
          <a:srcRect/>
          <a:stretch>
            <a:fillRect/>
          </a:stretch>
        </p:blipFill>
        <p:spPr bwMode="auto">
          <a:xfrm>
            <a:off x="4530726" y="4272919"/>
            <a:ext cx="736600" cy="735012"/>
          </a:xfrm>
          <a:prstGeom prst="rect">
            <a:avLst/>
          </a:prstGeom>
          <a:noFill/>
          <a:ln w="9525">
            <a:noFill/>
            <a:miter lim="800000"/>
            <a:headEnd/>
            <a:tailEnd/>
          </a:ln>
        </p:spPr>
      </p:pic>
      <p:pic>
        <p:nvPicPr>
          <p:cNvPr id="60" name="Picture 59"/>
          <p:cNvPicPr>
            <a:picLocks noChangeAspect="1"/>
          </p:cNvPicPr>
          <p:nvPr/>
        </p:nvPicPr>
        <p:blipFill>
          <a:blip r:embed="rId18"/>
          <a:stretch>
            <a:fillRect/>
          </a:stretch>
        </p:blipFill>
        <p:spPr>
          <a:xfrm>
            <a:off x="522431" y="1466273"/>
            <a:ext cx="666750" cy="666750"/>
          </a:xfrm>
          <a:prstGeom prst="rect">
            <a:avLst/>
          </a:prstGeom>
        </p:spPr>
      </p:pic>
    </p:spTree>
    <p:extLst>
      <p:ext uri="{BB962C8B-B14F-4D97-AF65-F5344CB8AC3E}">
        <p14:creationId xmlns:p14="http://schemas.microsoft.com/office/powerpoint/2010/main" val="160734758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Four Categories of Strategies for Achieving Safety</a:t>
            </a:r>
            <a:endParaRPr lang="en-US" sz="2400" dirty="0"/>
          </a:p>
        </p:txBody>
      </p:sp>
      <p:sp>
        <p:nvSpPr>
          <p:cNvPr id="3" name="Content Placeholder 2"/>
          <p:cNvSpPr>
            <a:spLocks noGrp="1"/>
          </p:cNvSpPr>
          <p:nvPr>
            <p:ph idx="1"/>
          </p:nvPr>
        </p:nvSpPr>
        <p:spPr/>
        <p:txBody>
          <a:bodyPr>
            <a:normAutofit/>
          </a:bodyPr>
          <a:lstStyle/>
          <a:p>
            <a:pPr>
              <a:defRPr/>
            </a:pPr>
            <a:r>
              <a:rPr lang="en-US" dirty="0" smtClean="0"/>
              <a:t>Analyzing safety strategies across domains, </a:t>
            </a:r>
            <a:r>
              <a:rPr lang="en-US" dirty="0" err="1" smtClean="0"/>
              <a:t>Möller</a:t>
            </a:r>
            <a:r>
              <a:rPr lang="en-US" dirty="0" smtClean="0"/>
              <a:t> and Hansson (2008) have identified four main categories of approaches to achieve safety</a:t>
            </a:r>
          </a:p>
          <a:p>
            <a:pPr>
              <a:defRPr/>
            </a:pPr>
            <a:endParaRPr lang="en-US" dirty="0" smtClean="0"/>
          </a:p>
          <a:p>
            <a:pPr marL="457200" indent="-457200">
              <a:buFont typeface="+mj-lt"/>
              <a:buAutoNum type="arabicPeriod"/>
              <a:defRPr/>
            </a:pPr>
            <a:r>
              <a:rPr lang="en-US" dirty="0" smtClean="0"/>
              <a:t>Inherently safe design</a:t>
            </a:r>
          </a:p>
          <a:p>
            <a:pPr marL="696912" lvl="1" indent="-457200">
              <a:defRPr/>
            </a:pPr>
            <a:r>
              <a:rPr lang="en-US" dirty="0" smtClean="0"/>
              <a:t>Exclusion of a potential hazard from the system, e.g. </a:t>
            </a:r>
            <a:r>
              <a:rPr lang="en-US" dirty="0"/>
              <a:t>e</a:t>
            </a:r>
            <a:r>
              <a:rPr lang="en-US" dirty="0" smtClean="0"/>
              <a:t>xcluding hydrogen from buoyant material of blimp</a:t>
            </a:r>
          </a:p>
          <a:p>
            <a:pPr marL="457200" indent="-457200">
              <a:buFont typeface="+mj-lt"/>
              <a:buAutoNum type="arabicPeriod"/>
              <a:defRPr/>
            </a:pPr>
            <a:r>
              <a:rPr lang="en-US" dirty="0" smtClean="0"/>
              <a:t>Safe fail</a:t>
            </a:r>
          </a:p>
          <a:p>
            <a:pPr marL="696912" lvl="1" indent="-457200">
              <a:defRPr/>
            </a:pPr>
            <a:r>
              <a:rPr lang="en-US" dirty="0" smtClean="0"/>
              <a:t>System </a:t>
            </a:r>
            <a:r>
              <a:rPr lang="en-US" dirty="0"/>
              <a:t>remains safe when it fails in </a:t>
            </a:r>
            <a:r>
              <a:rPr lang="en-US" dirty="0" smtClean="0"/>
              <a:t>its intended operation, e.g. dead man’s switches</a:t>
            </a:r>
          </a:p>
          <a:p>
            <a:pPr marL="457200" indent="-457200">
              <a:buFont typeface="+mj-lt"/>
              <a:buAutoNum type="arabicPeriod"/>
              <a:defRPr/>
            </a:pPr>
            <a:r>
              <a:rPr lang="en-US" dirty="0" smtClean="0"/>
              <a:t>Procedural safeguards</a:t>
            </a:r>
          </a:p>
          <a:p>
            <a:pPr marL="696912" lvl="1" indent="-457200">
              <a:defRPr/>
            </a:pPr>
            <a:r>
              <a:rPr lang="en-US" dirty="0" smtClean="0"/>
              <a:t>Audits</a:t>
            </a:r>
            <a:r>
              <a:rPr lang="en-US" dirty="0"/>
              <a:t>, training, posted </a:t>
            </a:r>
            <a:r>
              <a:rPr lang="en-US" dirty="0" smtClean="0"/>
              <a:t>warnings</a:t>
            </a:r>
          </a:p>
          <a:p>
            <a:pPr marL="457200" indent="-457200">
              <a:buFont typeface="+mj-lt"/>
              <a:buAutoNum type="arabicPeriod"/>
              <a:defRPr/>
            </a:pPr>
            <a:r>
              <a:rPr lang="en-US" dirty="0"/>
              <a:t>Safety reserves</a:t>
            </a:r>
          </a:p>
          <a:p>
            <a:pPr marL="696912" lvl="1" indent="-457200">
              <a:defRPr/>
            </a:pPr>
            <a:r>
              <a:rPr lang="en-US" dirty="0"/>
              <a:t>Safety factors and safety margins, e.g. vessel wall is designed thicker than the largest pressure it will experience by some </a:t>
            </a:r>
            <a:r>
              <a:rPr lang="en-US" dirty="0" smtClean="0"/>
              <a:t>ratio</a:t>
            </a:r>
            <a:endParaRPr lang="en-US" dirty="0"/>
          </a:p>
        </p:txBody>
      </p:sp>
    </p:spTree>
    <p:extLst>
      <p:ext uri="{BB962C8B-B14F-4D97-AF65-F5344CB8AC3E}">
        <p14:creationId xmlns:p14="http://schemas.microsoft.com/office/powerpoint/2010/main" val="332234015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Inherently Safe Design in Machine Learning</a:t>
            </a:r>
            <a:endParaRPr lang="en-US" sz="2400" dirty="0"/>
          </a:p>
        </p:txBody>
      </p:sp>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38" t="-2194" r="-406" b="-516"/>
            </a:stretch>
          </a:blipFill>
          <a:extLst/>
        </p:spPr>
        <p:txBody>
          <a:bodyPr/>
          <a:lstStyle/>
          <a:p>
            <a:pPr>
              <a:defRPr/>
            </a:pPr>
            <a:r>
              <a:rPr lang="en-US">
                <a:noFill/>
              </a:rPr>
              <a:t> </a:t>
            </a:r>
          </a:p>
        </p:txBody>
      </p:sp>
    </p:spTree>
    <p:extLst>
      <p:ext uri="{BB962C8B-B14F-4D97-AF65-F5344CB8AC3E}">
        <p14:creationId xmlns:p14="http://schemas.microsoft.com/office/powerpoint/2010/main" val="33491934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439" y="381000"/>
            <a:ext cx="10825163" cy="685800"/>
          </a:xfrm>
        </p:spPr>
        <p:txBody>
          <a:bodyPr/>
          <a:lstStyle/>
          <a:p>
            <a:pPr>
              <a:defRPr/>
            </a:pPr>
            <a:r>
              <a:rPr lang="en-US" dirty="0" smtClean="0"/>
              <a:t>Safe Fail in Machine Learning</a:t>
            </a:r>
            <a:endParaRPr lang="en-US" sz="2400" dirty="0"/>
          </a:p>
        </p:txBody>
      </p:sp>
      <p:sp>
        <p:nvSpPr>
          <p:cNvPr id="3" name="Content Placeholder 2"/>
          <p:cNvSpPr>
            <a:spLocks noGrp="1"/>
          </p:cNvSpPr>
          <p:nvPr>
            <p:ph idx="1"/>
          </p:nvPr>
        </p:nvSpPr>
        <p:spPr/>
        <p:txBody>
          <a:bodyPr>
            <a:normAutofit lnSpcReduction="10000"/>
          </a:bodyPr>
          <a:lstStyle/>
          <a:p>
            <a:pPr>
              <a:defRPr/>
            </a:pPr>
            <a:r>
              <a:rPr lang="en-US" dirty="0" smtClean="0"/>
              <a:t>When predictions cannot be given confidently, a reject option is used</a:t>
            </a:r>
          </a:p>
          <a:p>
            <a:pPr lvl="1">
              <a:defRPr/>
            </a:pPr>
            <a:r>
              <a:rPr lang="en-US" dirty="0" smtClean="0"/>
              <a:t>A human operator intervenes and provides a manual prediction</a:t>
            </a:r>
          </a:p>
          <a:p>
            <a:pPr>
              <a:defRPr/>
            </a:pPr>
            <a:endParaRPr lang="en-US" dirty="0" smtClean="0"/>
          </a:p>
          <a:p>
            <a:pPr>
              <a:defRPr/>
            </a:pPr>
            <a:r>
              <a:rPr lang="en-US" dirty="0" smtClean="0"/>
              <a:t>Models are reported to be least confident and in the reject regime near the decision boundary in classification problems</a:t>
            </a:r>
          </a:p>
          <a:p>
            <a:pPr lvl="1">
              <a:defRPr/>
            </a:pPr>
            <a:r>
              <a:rPr lang="en-US" dirty="0" smtClean="0"/>
              <a:t>Implicitly assumed that distance from the boundary is inversely related to confidence</a:t>
            </a:r>
          </a:p>
          <a:p>
            <a:pPr lvl="1">
              <a:defRPr/>
            </a:pPr>
            <a:r>
              <a:rPr lang="en-US" dirty="0" smtClean="0"/>
              <a:t>Reasonable in parts of 𝒳 with high probability density and many training samples</a:t>
            </a:r>
          </a:p>
          <a:p>
            <a:pPr>
              <a:defRPr/>
            </a:pPr>
            <a:endParaRPr lang="en-US" dirty="0" smtClean="0"/>
          </a:p>
          <a:p>
            <a:pPr>
              <a:defRPr/>
            </a:pPr>
            <a:r>
              <a:rPr lang="en-US" dirty="0" smtClean="0"/>
              <a:t>In parts of 𝒳 with low density and no training samples, decision boundary may be completely based on inductive bias with much epistemic uncertainty</a:t>
            </a:r>
          </a:p>
          <a:p>
            <a:pPr lvl="1">
              <a:defRPr/>
            </a:pPr>
            <a:r>
              <a:rPr lang="en-US" dirty="0" smtClean="0"/>
              <a:t>Distance from boundary as a trigger for reject option is meaningless</a:t>
            </a:r>
          </a:p>
          <a:p>
            <a:pPr>
              <a:defRPr/>
            </a:pPr>
            <a:endParaRPr lang="en-US" dirty="0" smtClean="0"/>
          </a:p>
          <a:p>
            <a:pPr>
              <a:defRPr/>
            </a:pPr>
            <a:r>
              <a:rPr lang="en-US" dirty="0" smtClean="0"/>
              <a:t>For a rare combination of features in a test sample, always elect manual examination (</a:t>
            </a:r>
            <a:r>
              <a:rPr lang="en-US" dirty="0" err="1" smtClean="0"/>
              <a:t>Attenberg</a:t>
            </a:r>
            <a:r>
              <a:rPr lang="en-US" dirty="0" smtClean="0"/>
              <a:t> et al., 2015)</a:t>
            </a:r>
          </a:p>
          <a:p>
            <a:pPr lvl="1">
              <a:defRPr/>
            </a:pPr>
            <a:endParaRPr lang="en-US" dirty="0" smtClean="0"/>
          </a:p>
        </p:txBody>
      </p:sp>
    </p:spTree>
    <p:extLst>
      <p:ext uri="{BB962C8B-B14F-4D97-AF65-F5344CB8AC3E}">
        <p14:creationId xmlns:p14="http://schemas.microsoft.com/office/powerpoint/2010/main" val="195477107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439" y="381000"/>
            <a:ext cx="10825163" cy="685800"/>
          </a:xfrm>
        </p:spPr>
        <p:txBody>
          <a:bodyPr/>
          <a:lstStyle/>
          <a:p>
            <a:pPr>
              <a:defRPr/>
            </a:pPr>
            <a:r>
              <a:rPr lang="en-US" dirty="0" smtClean="0"/>
              <a:t>Procedural Safeguards in Machine Learning</a:t>
            </a:r>
            <a:endParaRPr lang="en-US" sz="2400" dirty="0"/>
          </a:p>
        </p:txBody>
      </p:sp>
      <p:sp>
        <p:nvSpPr>
          <p:cNvPr id="35843" name="Content Placeholder 2"/>
          <p:cNvSpPr>
            <a:spLocks noGrp="1"/>
          </p:cNvSpPr>
          <p:nvPr>
            <p:ph idx="1"/>
          </p:nvPr>
        </p:nvSpPr>
        <p:spPr/>
        <p:txBody>
          <a:bodyPr/>
          <a:lstStyle/>
          <a:p>
            <a:r>
              <a:rPr lang="en-US" altLang="en-US" smtClean="0"/>
              <a:t>Defining the training set and setting up evaluation procedures have certain subtleties that can cause harm if done incorrectly</a:t>
            </a:r>
          </a:p>
          <a:p>
            <a:pPr lvl="1"/>
            <a:r>
              <a:rPr lang="en-US" altLang="en-US" smtClean="0"/>
              <a:t>User experience design can be used to guide and warn users and thereby increase safety</a:t>
            </a:r>
          </a:p>
          <a:p>
            <a:endParaRPr lang="en-US" altLang="en-US" smtClean="0"/>
          </a:p>
          <a:p>
            <a:r>
              <a:rPr lang="en-US" altLang="en-US" smtClean="0"/>
              <a:t>Open source software and open data allows for the possibility of public audit</a:t>
            </a:r>
          </a:p>
          <a:p>
            <a:pPr lvl="1"/>
            <a:r>
              <a:rPr lang="en-US" altLang="en-US" smtClean="0"/>
              <a:t>Safety hazards can be discovered through public examination</a:t>
            </a:r>
          </a:p>
          <a:p>
            <a:pPr lvl="1"/>
            <a:endParaRPr lang="en-US" altLang="en-US" smtClean="0"/>
          </a:p>
        </p:txBody>
      </p:sp>
    </p:spTree>
    <p:extLst>
      <p:ext uri="{BB962C8B-B14F-4D97-AF65-F5344CB8AC3E}">
        <p14:creationId xmlns:p14="http://schemas.microsoft.com/office/powerpoint/2010/main" val="118156097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Safety Reserves in Machine Learning (Uncertainty)</a:t>
            </a:r>
            <a:endParaRPr lang="en-US" sz="2400" dirty="0"/>
          </a:p>
        </p:txBody>
      </p:sp>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54" t="-1806"/>
            </a:stretch>
          </a:blipFill>
          <a:extLst/>
        </p:spPr>
        <p:txBody>
          <a:bodyPr/>
          <a:lstStyle/>
          <a:p>
            <a:pPr>
              <a:defRPr/>
            </a:pPr>
            <a:r>
              <a:rPr lang="en-US">
                <a:noFill/>
              </a:rPr>
              <a:t> </a:t>
            </a:r>
          </a:p>
        </p:txBody>
      </p:sp>
    </p:spTree>
    <p:extLst>
      <p:ext uri="{BB962C8B-B14F-4D97-AF65-F5344CB8AC3E}">
        <p14:creationId xmlns:p14="http://schemas.microsoft.com/office/powerpoint/2010/main" val="278816652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439" y="381000"/>
            <a:ext cx="10825163" cy="685800"/>
          </a:xfrm>
        </p:spPr>
        <p:txBody>
          <a:bodyPr/>
          <a:lstStyle/>
          <a:p>
            <a:pPr>
              <a:defRPr/>
            </a:pPr>
            <a:r>
              <a:rPr lang="en-US" dirty="0" smtClean="0"/>
              <a:t>Safety Reserves in Machine Learning (Loss Function)</a:t>
            </a:r>
            <a:endParaRPr lang="en-US" sz="2400" dirty="0"/>
          </a:p>
        </p:txBody>
      </p:sp>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54" t="-1806" r="-638"/>
            </a:stretch>
          </a:blipFill>
          <a:extLst/>
        </p:spPr>
        <p:txBody>
          <a:bodyPr/>
          <a:lstStyle/>
          <a:p>
            <a:pPr>
              <a:defRPr/>
            </a:pPr>
            <a:r>
              <a:rPr lang="en-US">
                <a:noFill/>
              </a:rPr>
              <a:t> </a:t>
            </a:r>
          </a:p>
        </p:txBody>
      </p:sp>
    </p:spTree>
    <p:extLst>
      <p:ext uri="{BB962C8B-B14F-4D97-AF65-F5344CB8AC3E}">
        <p14:creationId xmlns:p14="http://schemas.microsoft.com/office/powerpoint/2010/main" val="423409965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 y="0"/>
            <a:ext cx="12210090" cy="6858000"/>
          </a:xfrm>
          <a:prstGeom prst="rect">
            <a:avLst/>
          </a:prstGeom>
        </p:spPr>
      </p:pic>
      <p:sp>
        <p:nvSpPr>
          <p:cNvPr id="5" name="TextBox 4"/>
          <p:cNvSpPr txBox="1"/>
          <p:nvPr/>
        </p:nvSpPr>
        <p:spPr>
          <a:xfrm>
            <a:off x="0" y="6212328"/>
            <a:ext cx="7873550" cy="646331"/>
          </a:xfrm>
          <a:prstGeom prst="rect">
            <a:avLst/>
          </a:prstGeom>
          <a:noFill/>
        </p:spPr>
        <p:txBody>
          <a:bodyPr wrap="square" rtlCol="0">
            <a:spAutoFit/>
          </a:bodyPr>
          <a:lstStyle/>
          <a:p>
            <a:r>
              <a:rPr lang="en-US" dirty="0" smtClean="0">
                <a:solidFill>
                  <a:srgbClr val="FF0000"/>
                </a:solidFill>
              </a:rPr>
              <a:t>D. M. </a:t>
            </a:r>
            <a:r>
              <a:rPr lang="en-US" dirty="0" err="1" smtClean="0">
                <a:solidFill>
                  <a:srgbClr val="FF0000"/>
                </a:solidFill>
              </a:rPr>
              <a:t>Malioutov</a:t>
            </a:r>
            <a:r>
              <a:rPr lang="en-US" dirty="0" smtClean="0">
                <a:solidFill>
                  <a:srgbClr val="FF0000"/>
                </a:solidFill>
              </a:rPr>
              <a:t> and K</a:t>
            </a:r>
            <a:r>
              <a:rPr lang="en-US" dirty="0" smtClean="0">
                <a:solidFill>
                  <a:srgbClr val="FF0000"/>
                </a:solidFill>
              </a:rPr>
              <a:t>. R. Varshney, </a:t>
            </a:r>
            <a:r>
              <a:rPr lang="en-US" dirty="0" smtClean="0">
                <a:solidFill>
                  <a:srgbClr val="FF0000"/>
                </a:solidFill>
              </a:rPr>
              <a:t>“Exact Rule Learning via Boolean Compressed Sensing,” </a:t>
            </a:r>
            <a:r>
              <a:rPr lang="en-US" i="1" dirty="0" smtClean="0">
                <a:solidFill>
                  <a:srgbClr val="FF0000"/>
                </a:solidFill>
              </a:rPr>
              <a:t>Int. Conf. Machine Learning</a:t>
            </a:r>
            <a:r>
              <a:rPr lang="en-US" dirty="0" smtClean="0">
                <a:solidFill>
                  <a:srgbClr val="FF0000"/>
                </a:solidFill>
              </a:rPr>
              <a:t>, p. 765-773, Jun. 2013.</a:t>
            </a:r>
            <a:endParaRPr lang="en-US" dirty="0">
              <a:solidFill>
                <a:srgbClr val="FF0000"/>
              </a:solidFill>
            </a:endParaRPr>
          </a:p>
        </p:txBody>
      </p:sp>
    </p:spTree>
    <p:extLst>
      <p:ext uri="{BB962C8B-B14F-4D97-AF65-F5344CB8AC3E}">
        <p14:creationId xmlns:p14="http://schemas.microsoft.com/office/powerpoint/2010/main" val="367058012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dirty="0" smtClean="0"/>
              <a:t>Interpretable Supervised Binary Classification</a:t>
            </a:r>
          </a:p>
        </p:txBody>
      </p:sp>
      <mc:AlternateContent xmlns:mc="http://schemas.openxmlformats.org/markup-compatibility/2006" xmlns:a14="http://schemas.microsoft.com/office/drawing/2010/main">
        <mc:Choice Requires="a14">
          <p:sp>
            <p:nvSpPr>
              <p:cNvPr id="21507" name="Rectangle 3"/>
              <p:cNvSpPr>
                <a:spLocks noGrp="1" noChangeArrowheads="1"/>
              </p:cNvSpPr>
              <p:nvPr>
                <p:ph type="body" idx="1"/>
              </p:nvPr>
            </p:nvSpPr>
            <p:spPr>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alpha val="74997"/>
                        </a:schemeClr>
                      </a:outerShdw>
                    </a:effectLst>
                  </a14:hiddenEffects>
                </a:ext>
              </a:extLst>
            </p:spPr>
            <p:txBody>
              <a:bodyPr/>
              <a:lstStyle/>
              <a:p>
                <a:r>
                  <a:rPr lang="en-US" altLang="en-US" dirty="0" smtClean="0">
                    <a:cs typeface="Arial" panose="020B0604020202020204" pitchFamily="34" charset="0"/>
                  </a:rPr>
                  <a:t>Binary classification: special case of supervised learning when </a:t>
                </a:r>
                <a14:m>
                  <m:oMath xmlns:m="http://schemas.openxmlformats.org/officeDocument/2006/math">
                    <m:r>
                      <m:rPr>
                        <m:nor/>
                      </m:rPr>
                      <a:rPr lang="en-US"/>
                      <m:t>𝒴</m:t>
                    </m:r>
                    <m:r>
                      <a:rPr lang="en-US" b="0" i="1" smtClean="0">
                        <a:latin typeface="Cambria Math" panose="02040503050406030204" pitchFamily="18" charset="0"/>
                      </a:rPr>
                      <m:t>={0,1}</m:t>
                    </m:r>
                  </m:oMath>
                </a14:m>
                <a:endParaRPr lang="en-US" altLang="en-US" dirty="0" smtClean="0">
                  <a:cs typeface="Arial" panose="020B0604020202020204" pitchFamily="34" charset="0"/>
                </a:endParaRPr>
              </a:p>
              <a:p>
                <a:endParaRPr lang="en-US" altLang="en-US" dirty="0" smtClean="0">
                  <a:cs typeface="Arial" panose="020B0604020202020204" pitchFamily="34" charset="0"/>
                </a:endParaRPr>
              </a:p>
              <a:p>
                <a:r>
                  <a:rPr lang="en-US" altLang="en-US" dirty="0" smtClean="0">
                    <a:cs typeface="Arial" panose="020B0604020202020204" pitchFamily="34" charset="0"/>
                  </a:rPr>
                  <a:t>As discussed, different inductive biases lead to different </a:t>
                </a:r>
                <a:r>
                  <a:rPr lang="en-US" dirty="0"/>
                  <a:t>ℋ </a:t>
                </a:r>
                <a:endParaRPr lang="en-US" dirty="0" smtClean="0"/>
              </a:p>
              <a:p>
                <a:endParaRPr lang="en-US" altLang="en-US" dirty="0" smtClean="0">
                  <a:cs typeface="Arial" panose="020B0604020202020204" pitchFamily="34" charset="0"/>
                </a:endParaRPr>
              </a:p>
              <a:p>
                <a:r>
                  <a:rPr lang="en-US" altLang="en-US" dirty="0" smtClean="0">
                    <a:cs typeface="Arial" panose="020B0604020202020204" pitchFamily="34" charset="0"/>
                  </a:rPr>
                  <a:t>The </a:t>
                </a:r>
                <a:r>
                  <a:rPr lang="en-US" dirty="0" smtClean="0"/>
                  <a:t>ℋ containing only sparse rule-based classifiers is interpretable (Freitas, 2014)</a:t>
                </a:r>
                <a:endParaRPr lang="en-US" altLang="en-US" dirty="0">
                  <a:cs typeface="Arial" panose="020B0604020202020204" pitchFamily="34" charset="0"/>
                </a:endParaRPr>
              </a:p>
              <a:p>
                <a:endParaRPr lang="en-US" altLang="en-US" dirty="0" smtClean="0">
                  <a:cs typeface="Arial" panose="020B0604020202020204" pitchFamily="34" charset="0"/>
                </a:endParaRPr>
              </a:p>
              <a:p>
                <a:r>
                  <a:rPr lang="en-US" altLang="en-US" dirty="0" smtClean="0">
                    <a:cs typeface="Arial" panose="020B0604020202020204" pitchFamily="34" charset="0"/>
                  </a:rPr>
                  <a:t>Interpretability implies inherently safe design</a:t>
                </a:r>
              </a:p>
            </p:txBody>
          </p:sp>
        </mc:Choice>
        <mc:Fallback xmlns="">
          <p:sp>
            <p:nvSpPr>
              <p:cNvPr id="21507" name="Rectangle 3"/>
              <p:cNvSpPr>
                <a:spLocks noGrp="1" noRot="1" noChangeAspect="1" noMove="1" noResize="1" noEditPoints="1" noAdjustHandles="1" noChangeArrowheads="1" noChangeShapeType="1" noTextEdit="1"/>
              </p:cNvSpPr>
              <p:nvPr>
                <p:ph type="body" idx="1"/>
              </p:nvPr>
            </p:nvSpPr>
            <p:spPr>
              <a:blipFill rotWithShape="0">
                <a:blip r:embed="rId2"/>
                <a:stretch>
                  <a:fillRect l="-753" t="-1806"/>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525393628"/>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smtClean="0"/>
              <a:t>Rule-Based Classifiers</a:t>
            </a:r>
          </a:p>
        </p:txBody>
      </p:sp>
      <p:sp>
        <p:nvSpPr>
          <p:cNvPr id="22531" name="Rectangle 3"/>
          <p:cNvSpPr>
            <a:spLocks noGrp="1" noChangeArrowheads="1"/>
          </p:cNvSpPr>
          <p:nvPr>
            <p:ph type="body" idx="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dirty="0" smtClean="0"/>
              <a:t>Single rule is an AND clause of a few Boolean terms</a:t>
            </a:r>
          </a:p>
          <a:p>
            <a:endParaRPr lang="en-US" altLang="en-US" dirty="0" smtClean="0"/>
          </a:p>
          <a:p>
            <a:r>
              <a:rPr lang="en-US" altLang="en-US" dirty="0" smtClean="0"/>
              <a:t>Predict Federer to defeat Murray if he:</a:t>
            </a:r>
          </a:p>
          <a:p>
            <a:pPr lvl="1"/>
            <a:r>
              <a:rPr lang="en-US" altLang="en-US" dirty="0" smtClean="0"/>
              <a:t>Wins more than 59% of 4 to 9 shot rallies AND </a:t>
            </a:r>
          </a:p>
          <a:p>
            <a:pPr lvl="1"/>
            <a:r>
              <a:rPr lang="en-US" altLang="en-US" dirty="0" smtClean="0"/>
              <a:t>Wins more than 78% of points when serving at 30-30 or Deuce AND </a:t>
            </a:r>
          </a:p>
          <a:p>
            <a:pPr lvl="1"/>
            <a:r>
              <a:rPr lang="en-US" altLang="en-US" dirty="0" smtClean="0"/>
              <a:t>Serves less than 20% of serves into the body</a:t>
            </a:r>
          </a:p>
          <a:p>
            <a:pPr lvl="1"/>
            <a:endParaRPr lang="en-US" altLang="en-US" dirty="0" smtClean="0"/>
          </a:p>
          <a:p>
            <a:r>
              <a:rPr lang="en-US" altLang="en-US" dirty="0" smtClean="0"/>
              <a:t>Rule set is a collection of single rules</a:t>
            </a:r>
          </a:p>
          <a:p>
            <a:pPr lvl="1"/>
            <a:r>
              <a:rPr lang="en-US" altLang="en-US" dirty="0" err="1" smtClean="0"/>
              <a:t>ORed</a:t>
            </a:r>
            <a:r>
              <a:rPr lang="en-US" altLang="en-US" dirty="0" smtClean="0"/>
              <a:t> together</a:t>
            </a:r>
          </a:p>
          <a:p>
            <a:pPr lvl="1"/>
            <a:r>
              <a:rPr lang="en-US" altLang="en-US" dirty="0" smtClean="0"/>
              <a:t>Weighted combination</a:t>
            </a:r>
          </a:p>
        </p:txBody>
      </p:sp>
    </p:spTree>
    <p:extLst>
      <p:ext uri="{BB962C8B-B14F-4D97-AF65-F5344CB8AC3E}">
        <p14:creationId xmlns:p14="http://schemas.microsoft.com/office/powerpoint/2010/main" val="639043265"/>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dirty="0" smtClean="0"/>
              <a:t>Challenges of Rule Learning</a:t>
            </a:r>
          </a:p>
        </p:txBody>
      </p:sp>
      <mc:AlternateContent xmlns:mc="http://schemas.openxmlformats.org/markup-compatibility/2006">
        <mc:Choice xmlns:a14="http://schemas.microsoft.com/office/drawing/2010/main" Requires="a14">
          <p:sp>
            <p:nvSpPr>
              <p:cNvPr id="27651" name="Rectangle 3"/>
              <p:cNvSpPr>
                <a:spLocks noGrp="1" noChangeArrowheads="1"/>
              </p:cNvSpPr>
              <p:nvPr>
                <p:ph type="body" idx="1"/>
              </p:nvPr>
            </p:nvSpPr>
            <p:spPr>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alpha val="74997"/>
                        </a:schemeClr>
                      </a:outerShdw>
                    </a:effectLst>
                  </a14:hiddenEffects>
                </a:ext>
              </a:extLst>
            </p:spPr>
            <p:txBody>
              <a:bodyPr>
                <a:normAutofit fontScale="92500" lnSpcReduction="10000"/>
              </a:bodyPr>
              <a:lstStyle/>
              <a:p>
                <a:pPr>
                  <a:defRPr/>
                </a:pPr>
                <a:r>
                  <a:rPr lang="en-US" altLang="en-US" dirty="0" smtClean="0"/>
                  <a:t>Finding compact decision rules involving few Boolean terms that best approximate a given data set is an NP hard combinatorial optimization problem</a:t>
                </a:r>
              </a:p>
              <a:p>
                <a:pPr>
                  <a:defRPr/>
                </a:pPr>
                <a:endParaRPr lang="en-US" altLang="en-US" dirty="0" smtClean="0"/>
              </a:p>
              <a:p>
                <a:pPr>
                  <a:defRPr/>
                </a:pPr>
                <a:r>
                  <a:rPr lang="en-US" altLang="en-US" dirty="0" smtClean="0"/>
                  <a:t>Most </a:t>
                </a:r>
                <a:r>
                  <a:rPr lang="en-US" altLang="en-US" dirty="0" smtClean="0"/>
                  <a:t>existing approaches for finding </a:t>
                </a:r>
                <a14:m>
                  <m:oMath xmlns:m="http://schemas.openxmlformats.org/officeDocument/2006/math">
                    <m:r>
                      <a:rPr lang="en-US" altLang="en-US" i="1">
                        <a:latin typeface="Cambria Math" panose="02040503050406030204" pitchFamily="18" charset="0"/>
                        <a:cs typeface="Arial" panose="020B0604020202020204" pitchFamily="34" charset="0"/>
                      </a:rPr>
                      <m:t>h</m:t>
                    </m:r>
                    <m:d>
                      <m:dPr>
                        <m:ctrlPr>
                          <a:rPr lang="en-US" altLang="en-US" i="1">
                            <a:latin typeface="Cambria Math" panose="02040503050406030204" pitchFamily="18" charset="0"/>
                            <a:cs typeface="Arial" panose="020B0604020202020204" pitchFamily="34" charset="0"/>
                          </a:rPr>
                        </m:ctrlPr>
                      </m:dPr>
                      <m:e>
                        <m:r>
                          <a:rPr lang="en-US" altLang="en-US" i="1">
                            <a:latin typeface="Cambria Math" panose="02040503050406030204" pitchFamily="18" charset="0"/>
                            <a:cs typeface="Arial" panose="020B0604020202020204" pitchFamily="34" charset="0"/>
                          </a:rPr>
                          <m:t>𝑥</m:t>
                        </m:r>
                      </m:e>
                    </m:d>
                    <m:r>
                      <a:rPr lang="en-US" altLang="en-US" i="1">
                        <a:latin typeface="Cambria Math" panose="02040503050406030204" pitchFamily="18" charset="0"/>
                        <a:cs typeface="Arial" panose="020B0604020202020204" pitchFamily="34" charset="0"/>
                      </a:rPr>
                      <m:t>∈</m:t>
                    </m:r>
                    <m:r>
                      <m:rPr>
                        <m:nor/>
                      </m:rPr>
                      <a:rPr lang="en-US" altLang="en-US" dirty="0">
                        <a:cs typeface="Arial" panose="020B0604020202020204" pitchFamily="34" charset="0"/>
                      </a:rPr>
                      <m:t>rule</m:t>
                    </m:r>
                    <m:r>
                      <m:rPr>
                        <m:nor/>
                      </m:rPr>
                      <a:rPr lang="en-US" altLang="en-US" dirty="0">
                        <a:cs typeface="Arial" panose="020B0604020202020204" pitchFamily="34" charset="0"/>
                      </a:rPr>
                      <m:t>−</m:t>
                    </m:r>
                    <m:r>
                      <m:rPr>
                        <m:nor/>
                      </m:rPr>
                      <a:rPr lang="en-US" altLang="en-US" dirty="0">
                        <a:cs typeface="Arial" panose="020B0604020202020204" pitchFamily="34" charset="0"/>
                      </a:rPr>
                      <m:t>based</m:t>
                    </m:r>
                    <m:r>
                      <m:rPr>
                        <m:nor/>
                      </m:rPr>
                      <a:rPr lang="en-US" altLang="en-US" b="0" i="0" dirty="0" smtClean="0">
                        <a:cs typeface="Arial" panose="020B0604020202020204" pitchFamily="34" charset="0"/>
                      </a:rPr>
                      <m:t> </m:t>
                    </m:r>
                    <m:r>
                      <m:rPr>
                        <m:nor/>
                      </m:rPr>
                      <a:rPr lang="en-US" altLang="en-US" b="0" i="0" dirty="0" smtClean="0">
                        <a:cs typeface="Arial" panose="020B0604020202020204" pitchFamily="34" charset="0"/>
                      </a:rPr>
                      <m:t>classifiers</m:t>
                    </m:r>
                    <m:r>
                      <m:rPr>
                        <m:nor/>
                      </m:rPr>
                      <a:rPr lang="en-US" altLang="en-US" b="0" i="0" dirty="0" smtClean="0">
                        <a:cs typeface="Arial" panose="020B0604020202020204" pitchFamily="34" charset="0"/>
                      </a:rPr>
                      <m:t> </m:t>
                    </m:r>
                    <m:r>
                      <m:rPr>
                        <m:nor/>
                      </m:rPr>
                      <a:rPr lang="en-US" dirty="0"/>
                      <m:t>ℋ</m:t>
                    </m:r>
                  </m:oMath>
                </a14:m>
                <a:r>
                  <a:rPr lang="en-US" altLang="en-US" dirty="0">
                    <a:cs typeface="Arial" panose="020B0604020202020204" pitchFamily="34" charset="0"/>
                  </a:rPr>
                  <a:t> </a:t>
                </a:r>
                <a:r>
                  <a:rPr lang="en-US" altLang="en-US" dirty="0" smtClean="0"/>
                  <a:t>maximize criteria such as information gain, support, confidence, lift, Gini impurity, etc.</a:t>
                </a:r>
              </a:p>
              <a:p>
                <a:pPr lvl="1">
                  <a:defRPr/>
                </a:pPr>
                <a:r>
                  <a:rPr lang="en-US" altLang="en-US" dirty="0" smtClean="0"/>
                  <a:t>Decision trees, decision lists, RIPPER, SLIPPER, etc.</a:t>
                </a:r>
              </a:p>
              <a:p>
                <a:pPr lvl="1">
                  <a:defRPr/>
                </a:pPr>
                <a:r>
                  <a:rPr lang="en-US" altLang="en-US" dirty="0" smtClean="0"/>
                  <a:t>Greedy heuristics with ad hoc pruning</a:t>
                </a:r>
              </a:p>
              <a:p>
                <a:pPr>
                  <a:defRPr/>
                </a:pPr>
                <a:endParaRPr lang="en-US" altLang="en-US" dirty="0" smtClean="0">
                  <a:cs typeface="Arial" panose="020B0604020202020204" pitchFamily="34" charset="0"/>
                </a:endParaRPr>
              </a:p>
              <a:p>
                <a:pPr>
                  <a:defRPr/>
                </a:pPr>
                <a:r>
                  <a:rPr lang="en-US" altLang="en-US" dirty="0" smtClean="0">
                    <a:cs typeface="Arial" panose="020B0604020202020204" pitchFamily="34" charset="0"/>
                  </a:rPr>
                  <a:t>Renewed </a:t>
                </a:r>
                <a:r>
                  <a:rPr lang="en-US" altLang="en-US" dirty="0" smtClean="0">
                    <a:cs typeface="Arial" panose="020B0604020202020204" pitchFamily="34" charset="0"/>
                  </a:rPr>
                  <a:t>interest in rule learning driven by optimizing a principled objective, but which retains interpretability (</a:t>
                </a:r>
                <a:r>
                  <a:rPr lang="en-US" altLang="en-US" dirty="0" err="1" smtClean="0">
                    <a:cs typeface="Arial" panose="020B0604020202020204" pitchFamily="34" charset="0"/>
                  </a:rPr>
                  <a:t>Rudin</a:t>
                </a:r>
                <a:r>
                  <a:rPr lang="en-US" altLang="en-US" dirty="0" smtClean="0">
                    <a:cs typeface="Arial" panose="020B0604020202020204" pitchFamily="34" charset="0"/>
                  </a:rPr>
                  <a:t> et al.)</a:t>
                </a:r>
              </a:p>
              <a:p>
                <a:pPr>
                  <a:defRPr/>
                </a:pPr>
                <a:endParaRPr lang="en-US" altLang="en-US" dirty="0" smtClean="0">
                  <a:cs typeface="Arial" panose="020B0604020202020204" pitchFamily="34" charset="0"/>
                </a:endParaRPr>
              </a:p>
              <a:p>
                <a:pPr>
                  <a:defRPr/>
                </a:pPr>
                <a:r>
                  <a:rPr lang="en-US" altLang="en-US" dirty="0" smtClean="0">
                    <a:cs typeface="Arial" panose="020B0604020202020204" pitchFamily="34" charset="0"/>
                  </a:rPr>
                  <a:t>Logical </a:t>
                </a:r>
                <a:r>
                  <a:rPr lang="en-US" altLang="en-US" dirty="0" smtClean="0">
                    <a:cs typeface="Arial" panose="020B0604020202020204" pitchFamily="34" charset="0"/>
                  </a:rPr>
                  <a:t>analysis of data </a:t>
                </a:r>
                <a:r>
                  <a:rPr lang="en-US" altLang="en-US" dirty="0">
                    <a:cs typeface="Arial" panose="020B0604020202020204" pitchFamily="34" charset="0"/>
                  </a:rPr>
                  <a:t>(</a:t>
                </a:r>
                <a:r>
                  <a:rPr lang="en-US" altLang="en-US" dirty="0" err="1">
                    <a:cs typeface="Arial" panose="020B0604020202020204" pitchFamily="34" charset="0"/>
                  </a:rPr>
                  <a:t>Boros</a:t>
                </a:r>
                <a:r>
                  <a:rPr lang="en-US" altLang="en-US" dirty="0">
                    <a:cs typeface="Arial" panose="020B0604020202020204" pitchFamily="34" charset="0"/>
                  </a:rPr>
                  <a:t> et al.)</a:t>
                </a:r>
              </a:p>
              <a:p>
                <a:pPr>
                  <a:defRPr/>
                </a:pPr>
                <a:endParaRPr lang="en-US" altLang="en-US" dirty="0" smtClean="0">
                  <a:cs typeface="Arial" panose="020B0604020202020204" pitchFamily="34" charset="0"/>
                </a:endParaRPr>
              </a:p>
              <a:p>
                <a:pPr>
                  <a:defRPr/>
                </a:pPr>
                <a:r>
                  <a:rPr lang="en-US" altLang="en-US" dirty="0" smtClean="0">
                    <a:cs typeface="Arial" panose="020B0604020202020204" pitchFamily="34" charset="0"/>
                  </a:rPr>
                  <a:t>Maximum </a:t>
                </a:r>
                <a:r>
                  <a:rPr lang="en-US" altLang="en-US" dirty="0" smtClean="0">
                    <a:cs typeface="Arial" panose="020B0604020202020204" pitchFamily="34" charset="0"/>
                  </a:rPr>
                  <a:t>monomial agreement </a:t>
                </a:r>
                <a:r>
                  <a:rPr lang="en-US" altLang="en-US" dirty="0">
                    <a:cs typeface="Arial" panose="020B0604020202020204" pitchFamily="34" charset="0"/>
                  </a:rPr>
                  <a:t>(Eckstein and Goldberg)</a:t>
                </a:r>
              </a:p>
              <a:p>
                <a:pPr>
                  <a:buFontTx/>
                  <a:buNone/>
                  <a:defRPr/>
                </a:pPr>
                <a:endParaRPr lang="en-US" altLang="en-US" dirty="0" smtClean="0">
                  <a:cs typeface="Arial" panose="020B0604020202020204" pitchFamily="34" charset="0"/>
                </a:endParaRPr>
              </a:p>
            </p:txBody>
          </p:sp>
        </mc:Choice>
        <mc:Fallback>
          <p:sp>
            <p:nvSpPr>
              <p:cNvPr id="27651" name="Rectangle 3"/>
              <p:cNvSpPr>
                <a:spLocks noGrp="1" noRot="1" noChangeAspect="1" noMove="1" noResize="1" noEditPoints="1" noAdjustHandles="1" noChangeArrowheads="1" noChangeShapeType="1" noTextEdit="1"/>
              </p:cNvSpPr>
              <p:nvPr>
                <p:ph type="body" idx="1"/>
              </p:nvPr>
            </p:nvSpPr>
            <p:spPr>
              <a:blipFill rotWithShape="0">
                <a:blip r:embed="rId2"/>
                <a:stretch>
                  <a:fillRect l="-609" t="-1460"/>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53366247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6" descr="houses_and_cows"/>
          <p:cNvPicPr>
            <a:picLocks noChangeAspect="1" noChangeArrowheads="1"/>
          </p:cNvPicPr>
          <p:nvPr/>
        </p:nvPicPr>
        <p:blipFill rotWithShape="1">
          <a:blip r:embed="rId2">
            <a:extLst>
              <a:ext uri="{28A0092B-C50C-407E-A947-70E740481C1C}">
                <a14:useLocalDpi xmlns:a14="http://schemas.microsoft.com/office/drawing/2010/main" val="0"/>
              </a:ext>
            </a:extLst>
          </a:blip>
          <a:srcRect l="52" r="4480"/>
          <a:stretch/>
        </p:blipFill>
        <p:spPr bwMode="auto">
          <a:xfrm>
            <a:off x="0" y="-104579"/>
            <a:ext cx="12192000" cy="696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5915420"/>
            <a:ext cx="7873550" cy="923330"/>
          </a:xfrm>
          <a:prstGeom prst="rect">
            <a:avLst/>
          </a:prstGeom>
          <a:noFill/>
        </p:spPr>
        <p:txBody>
          <a:bodyPr wrap="square" rtlCol="0">
            <a:spAutoFit/>
          </a:bodyPr>
          <a:lstStyle/>
          <a:p>
            <a:r>
              <a:rPr lang="en-US" dirty="0" smtClean="0">
                <a:solidFill>
                  <a:schemeClr val="bg1"/>
                </a:solidFill>
              </a:rPr>
              <a:t>B. Abelson, K. R. Varshney, and J. Sun, “Targeting Direct Cash Transfers to the Extremely Poor,” </a:t>
            </a:r>
            <a:r>
              <a:rPr lang="en-US" i="1" dirty="0" smtClean="0">
                <a:solidFill>
                  <a:schemeClr val="bg1"/>
                </a:solidFill>
              </a:rPr>
              <a:t>ACM SIGKDD Conf. </a:t>
            </a:r>
            <a:r>
              <a:rPr lang="en-US" i="1" dirty="0" err="1" smtClean="0">
                <a:solidFill>
                  <a:schemeClr val="bg1"/>
                </a:solidFill>
              </a:rPr>
              <a:t>Knowl</a:t>
            </a:r>
            <a:r>
              <a:rPr lang="en-US" i="1" dirty="0" smtClean="0">
                <a:solidFill>
                  <a:schemeClr val="bg1"/>
                </a:solidFill>
              </a:rPr>
              <a:t>. Disc. Data Mining</a:t>
            </a:r>
            <a:r>
              <a:rPr lang="en-US" dirty="0" smtClean="0">
                <a:solidFill>
                  <a:schemeClr val="bg1"/>
                </a:solidFill>
              </a:rPr>
              <a:t>, p. 1563-1572, Aug. 2014.</a:t>
            </a:r>
            <a:endParaRPr lang="en-US" dirty="0">
              <a:solidFill>
                <a:schemeClr val="bg1"/>
              </a:solidFill>
            </a:endParaRPr>
          </a:p>
        </p:txBody>
      </p:sp>
    </p:spTree>
    <p:extLst>
      <p:ext uri="{BB962C8B-B14F-4D97-AF65-F5344CB8AC3E}">
        <p14:creationId xmlns:p14="http://schemas.microsoft.com/office/powerpoint/2010/main" val="2241604780"/>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36767" y="381000"/>
            <a:ext cx="10699083" cy="685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normAutofit/>
          </a:bodyPr>
          <a:lstStyle/>
          <a:p>
            <a:r>
              <a:rPr lang="en-US" altLang="en-US" sz="2670" dirty="0" smtClean="0"/>
              <a:t>Hard </a:t>
            </a:r>
            <a:r>
              <a:rPr lang="en-US" altLang="en-US" dirty="0" smtClean="0"/>
              <a:t>Combinatorial Problems and Sparse Signal Recovery</a:t>
            </a:r>
          </a:p>
        </p:txBody>
      </p:sp>
      <p:sp>
        <p:nvSpPr>
          <p:cNvPr id="24579" name="Rectangle 3"/>
          <p:cNvSpPr>
            <a:spLocks noGrp="1" noChangeArrowheads="1"/>
          </p:cNvSpPr>
          <p:nvPr>
            <p:ph type="body" idx="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dirty="0" smtClean="0"/>
              <a:t>Compressed sensing and sparse signal recovery is another field where the core problem is NP hard </a:t>
            </a:r>
          </a:p>
          <a:p>
            <a:endParaRPr lang="en-US" altLang="en-US" dirty="0" smtClean="0"/>
          </a:p>
          <a:p>
            <a:r>
              <a:rPr lang="en-US" altLang="en-US" dirty="0" smtClean="0"/>
              <a:t>Yet</a:t>
            </a:r>
            <a:r>
              <a:rPr lang="en-US" altLang="en-US" dirty="0" smtClean="0"/>
              <a:t>, under certain conditions, these problems can be solved optimally via convex relaxation </a:t>
            </a:r>
          </a:p>
          <a:p>
            <a:endParaRPr lang="en-US" altLang="en-US" dirty="0" smtClean="0">
              <a:cs typeface="Arial" panose="020B0604020202020204" pitchFamily="34" charset="0"/>
            </a:endParaRPr>
          </a:p>
          <a:p>
            <a:r>
              <a:rPr lang="en-US" altLang="en-US" dirty="0" smtClean="0">
                <a:cs typeface="Arial" panose="020B0604020202020204" pitchFamily="34" charset="0"/>
              </a:rPr>
              <a:t>We </a:t>
            </a:r>
            <a:r>
              <a:rPr lang="en-US" altLang="en-US" dirty="0" smtClean="0">
                <a:cs typeface="Arial" panose="020B0604020202020204" pitchFamily="34" charset="0"/>
              </a:rPr>
              <a:t>use recent ideas on Boolean compressed sensing and its relationship to Boolean group testing to propose a convex relaxation for single-rule learning in supervised classification</a:t>
            </a:r>
          </a:p>
          <a:p>
            <a:endParaRPr lang="en-US" altLang="en-US" dirty="0" smtClean="0"/>
          </a:p>
          <a:p>
            <a:r>
              <a:rPr lang="en-US" altLang="en-US" dirty="0" smtClean="0"/>
              <a:t>We </a:t>
            </a:r>
            <a:r>
              <a:rPr lang="en-US" altLang="en-US" dirty="0" smtClean="0"/>
              <a:t>obtain conditions for exact recovery, extend to rule sets and test the approach empirically</a:t>
            </a:r>
          </a:p>
        </p:txBody>
      </p:sp>
    </p:spTree>
    <p:extLst>
      <p:ext uri="{BB962C8B-B14F-4D97-AF65-F5344CB8AC3E}">
        <p14:creationId xmlns:p14="http://schemas.microsoft.com/office/powerpoint/2010/main" val="177061969"/>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smtClean="0"/>
              <a:t>Group Testing Problem</a:t>
            </a:r>
          </a:p>
        </p:txBody>
      </p:sp>
      <p:sp>
        <p:nvSpPr>
          <p:cNvPr id="25603" name="Rectangle 3"/>
          <p:cNvSpPr>
            <a:spLocks noGrp="1" noChangeArrowheads="1"/>
          </p:cNvSpPr>
          <p:nvPr>
            <p:ph type="body" idx="1"/>
          </p:nvPr>
        </p:nvSpPr>
        <p:spPr>
          <a:xfrm>
            <a:off x="832067" y="1295399"/>
            <a:ext cx="10518339" cy="503257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dirty="0" smtClean="0"/>
              <a:t>Discover a </a:t>
            </a:r>
            <a:r>
              <a:rPr lang="en-US" altLang="en-US" i="1" dirty="0" smtClean="0"/>
              <a:t>sparse </a:t>
            </a:r>
            <a:r>
              <a:rPr lang="en-US" altLang="en-US" dirty="0" smtClean="0"/>
              <a:t>subset of </a:t>
            </a:r>
            <a:r>
              <a:rPr lang="en-US" altLang="en-US" i="1" dirty="0" smtClean="0"/>
              <a:t>faulty</a:t>
            </a:r>
            <a:r>
              <a:rPr lang="en-US" altLang="en-US" dirty="0" smtClean="0"/>
              <a:t> items in a large set of mostly good items using a few </a:t>
            </a:r>
            <a:r>
              <a:rPr lang="en-US" altLang="en-US" i="1" dirty="0" smtClean="0"/>
              <a:t>pooled</a:t>
            </a:r>
            <a:r>
              <a:rPr lang="en-US" altLang="en-US" dirty="0" smtClean="0"/>
              <a:t> tests</a:t>
            </a:r>
          </a:p>
          <a:p>
            <a:pPr lvl="1"/>
            <a:r>
              <a:rPr lang="en-US" altLang="en-US" dirty="0" smtClean="0"/>
              <a:t>Blood screening of large groups of army recruits</a:t>
            </a:r>
          </a:p>
          <a:p>
            <a:pPr lvl="1"/>
            <a:r>
              <a:rPr lang="en-US" altLang="en-US" dirty="0" smtClean="0"/>
              <a:t>Computational biology</a:t>
            </a:r>
          </a:p>
          <a:p>
            <a:pPr lvl="1"/>
            <a:r>
              <a:rPr lang="en-US" altLang="en-US" dirty="0" smtClean="0"/>
              <a:t>Fault discovery in computer networks</a:t>
            </a:r>
          </a:p>
          <a:p>
            <a:endParaRPr lang="en-US" altLang="en-US" dirty="0" smtClean="0"/>
          </a:p>
          <a:p>
            <a:r>
              <a:rPr lang="en-US" altLang="en-US" dirty="0" smtClean="0"/>
              <a:t>Mix </a:t>
            </a:r>
            <a:r>
              <a:rPr lang="en-US" altLang="en-US" dirty="0" smtClean="0"/>
              <a:t>together the blood of several recruits</a:t>
            </a:r>
          </a:p>
          <a:p>
            <a:pPr lvl="1"/>
            <a:r>
              <a:rPr lang="en-US" altLang="en-US" dirty="0" smtClean="0"/>
              <a:t>If test is negative, none of the recruits are diseased</a:t>
            </a:r>
          </a:p>
          <a:p>
            <a:pPr lvl="1"/>
            <a:r>
              <a:rPr lang="en-US" altLang="en-US" dirty="0" smtClean="0"/>
              <a:t>If test is positive, at least one of the recruits is diseased</a:t>
            </a:r>
          </a:p>
          <a:p>
            <a:pPr lvl="1"/>
            <a:r>
              <a:rPr lang="en-US" altLang="en-US" dirty="0" smtClean="0"/>
              <a:t>Logical OR operation</a:t>
            </a:r>
          </a:p>
          <a:p>
            <a:endParaRPr lang="en-US" altLang="en-US" dirty="0" smtClean="0"/>
          </a:p>
          <a:p>
            <a:r>
              <a:rPr lang="en-US" altLang="en-US" dirty="0" smtClean="0"/>
              <a:t>Construct </a:t>
            </a:r>
            <a:r>
              <a:rPr lang="en-US" altLang="en-US" dirty="0" smtClean="0"/>
              <a:t>the pools in an intelligent way to require a small number of tests with perfect recovery of diseased individuals</a:t>
            </a:r>
          </a:p>
        </p:txBody>
      </p:sp>
    </p:spTree>
    <p:extLst>
      <p:ext uri="{BB962C8B-B14F-4D97-AF65-F5344CB8AC3E}">
        <p14:creationId xmlns:p14="http://schemas.microsoft.com/office/powerpoint/2010/main" val="1982482826"/>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smtClean="0"/>
              <a:t>Rule Learning as Group Testing</a:t>
            </a:r>
          </a:p>
        </p:txBody>
      </p:sp>
      <mc:AlternateContent xmlns:mc="http://schemas.openxmlformats.org/markup-compatibility/2006">
        <mc:Choice xmlns:a14="http://schemas.microsoft.com/office/drawing/2010/main" Requires="a14">
          <p:sp>
            <p:nvSpPr>
              <p:cNvPr id="26627" name="Rectangle 3"/>
              <p:cNvSpPr>
                <a:spLocks noGrp="1" noChangeArrowheads="1"/>
              </p:cNvSpPr>
              <p:nvPr>
                <p:ph type="body" idx="1"/>
              </p:nvPr>
            </p:nvSpPr>
            <p:spPr>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alpha val="74997"/>
                        </a:schemeClr>
                      </a:outerShdw>
                    </a:effectLst>
                  </a14:hiddenEffects>
                </a:ext>
              </a:extLst>
            </p:spPr>
            <p:txBody>
              <a:bodyPr/>
              <a:lstStyle/>
              <a:p>
                <a:r>
                  <a:rPr lang="en-US" altLang="en-US" dirty="0" smtClean="0"/>
                  <a:t>Standard supervised binary classification problem</a:t>
                </a:r>
              </a:p>
              <a:p>
                <a:pPr lvl="1"/>
                <a14:m>
                  <m:oMath xmlns:m="http://schemas.openxmlformats.org/officeDocument/2006/math">
                    <m:r>
                      <a:rPr lang="en-US" altLang="en-US" i="1" dirty="0" smtClean="0">
                        <a:latin typeface="Cambria Math" panose="02040503050406030204" pitchFamily="18" charset="0"/>
                      </a:rPr>
                      <m:t>{(</m:t>
                    </m:r>
                    <m:r>
                      <a:rPr lang="en-US" altLang="en-US" b="1" i="1" dirty="0" smtClean="0">
                        <a:latin typeface="Cambria Math" panose="02040503050406030204" pitchFamily="18" charset="0"/>
                      </a:rPr>
                      <m:t>𝒙</m:t>
                    </m:r>
                    <m:r>
                      <a:rPr lang="en-US" altLang="en-US" i="1" baseline="-25000" dirty="0" smtClean="0">
                        <a:latin typeface="Cambria Math" panose="02040503050406030204" pitchFamily="18" charset="0"/>
                      </a:rPr>
                      <m:t>1</m:t>
                    </m:r>
                    <m:r>
                      <a:rPr lang="en-US" altLang="en-US" i="1" dirty="0" smtClean="0">
                        <a:latin typeface="Cambria Math" panose="02040503050406030204" pitchFamily="18" charset="0"/>
                      </a:rPr>
                      <m:t>,</m:t>
                    </m:r>
                    <m:r>
                      <a:rPr lang="en-US" altLang="en-US" i="1" dirty="0" smtClean="0">
                        <a:latin typeface="Cambria Math" panose="02040503050406030204" pitchFamily="18" charset="0"/>
                      </a:rPr>
                      <m:t>𝑦</m:t>
                    </m:r>
                    <m:r>
                      <a:rPr lang="en-US" altLang="en-US" i="1" baseline="-25000" dirty="0" smtClean="0">
                        <a:latin typeface="Cambria Math" panose="02040503050406030204" pitchFamily="18" charset="0"/>
                      </a:rPr>
                      <m:t>1</m:t>
                    </m:r>
                    <m:r>
                      <a:rPr lang="en-US" altLang="en-US" i="1" dirty="0" smtClean="0">
                        <a:latin typeface="Cambria Math" panose="02040503050406030204" pitchFamily="18" charset="0"/>
                      </a:rPr>
                      <m:t>), …, (</m:t>
                    </m:r>
                    <m:r>
                      <a:rPr lang="en-US" altLang="en-US" b="1" i="1" dirty="0" err="1" smtClean="0">
                        <a:latin typeface="Cambria Math" panose="02040503050406030204" pitchFamily="18" charset="0"/>
                      </a:rPr>
                      <m:t>𝒙</m:t>
                    </m:r>
                    <m:r>
                      <a:rPr lang="en-US" altLang="en-US" i="1" baseline="-25000" dirty="0" err="1" smtClean="0">
                        <a:latin typeface="Cambria Math" panose="02040503050406030204" pitchFamily="18" charset="0"/>
                      </a:rPr>
                      <m:t>𝑚</m:t>
                    </m:r>
                    <m:r>
                      <a:rPr lang="en-US" altLang="en-US" i="1" dirty="0" err="1" smtClean="0">
                        <a:latin typeface="Cambria Math" panose="02040503050406030204" pitchFamily="18" charset="0"/>
                      </a:rPr>
                      <m:t>,</m:t>
                    </m:r>
                    <m:sSub>
                      <m:sSubPr>
                        <m:ctrlPr>
                          <a:rPr lang="en-US" altLang="en-US" i="1" dirty="0" smtClean="0">
                            <a:latin typeface="Cambria Math" panose="02040503050406030204" pitchFamily="18" charset="0"/>
                          </a:rPr>
                        </m:ctrlPr>
                      </m:sSubPr>
                      <m:e>
                        <m:r>
                          <a:rPr lang="en-US" altLang="en-US" b="0" i="1" dirty="0" smtClean="0">
                            <a:latin typeface="Cambria Math" panose="02040503050406030204" pitchFamily="18" charset="0"/>
                          </a:rPr>
                          <m:t>𝑦</m:t>
                        </m:r>
                      </m:e>
                      <m:sub>
                        <m:r>
                          <a:rPr lang="en-US" altLang="en-US" b="0" i="1" dirty="0" smtClean="0">
                            <a:latin typeface="Cambria Math" panose="02040503050406030204" pitchFamily="18" charset="0"/>
                          </a:rPr>
                          <m:t>𝑚</m:t>
                        </m:r>
                      </m:sub>
                    </m:sSub>
                    <m:r>
                      <a:rPr lang="en-US" altLang="en-US" i="1" dirty="0" smtClean="0">
                        <a:latin typeface="Cambria Math" panose="02040503050406030204" pitchFamily="18" charset="0"/>
                      </a:rPr>
                      <m:t>)} </m:t>
                    </m:r>
                  </m:oMath>
                </a14:m>
                <a:r>
                  <a:rPr lang="en-US" altLang="en-US" dirty="0" smtClean="0"/>
                  <a:t>with features </a:t>
                </a:r>
                <a14:m>
                  <m:oMath xmlns:m="http://schemas.openxmlformats.org/officeDocument/2006/math">
                    <m:r>
                      <a:rPr lang="en-US" altLang="en-US" b="1" i="1" dirty="0" smtClean="0">
                        <a:latin typeface="Cambria Math" panose="02040503050406030204" pitchFamily="18" charset="0"/>
                      </a:rPr>
                      <m:t>𝒙</m:t>
                    </m:r>
                    <m:r>
                      <a:rPr lang="en-US" altLang="en-US" i="1" baseline="-25000" dirty="0" smtClean="0">
                        <a:latin typeface="Cambria Math" panose="02040503050406030204" pitchFamily="18" charset="0"/>
                      </a:rPr>
                      <m:t>𝑖</m:t>
                    </m:r>
                    <m:r>
                      <a:rPr lang="en-US" altLang="en-US" i="1" dirty="0" smtClean="0">
                        <a:latin typeface="Cambria Math" panose="02040503050406030204" pitchFamily="18" charset="0"/>
                      </a:rPr>
                      <m:t> ∈ </m:t>
                    </m:r>
                    <m:r>
                      <a:rPr lang="en-US" altLang="en-US" i="1" dirty="0" smtClean="0">
                        <a:latin typeface="Cambria Math" panose="02040503050406030204" pitchFamily="18" charset="0"/>
                      </a:rPr>
                      <m:t>𝑋</m:t>
                    </m:r>
                  </m:oMath>
                </a14:m>
                <a:r>
                  <a:rPr lang="en-US" altLang="en-US" dirty="0" smtClean="0"/>
                  <a:t> and Boolean labels </a:t>
                </a:r>
                <a14:m>
                  <m:oMath xmlns:m="http://schemas.openxmlformats.org/officeDocument/2006/math">
                    <m:r>
                      <a:rPr lang="en-US" altLang="en-US" i="1" dirty="0" smtClean="0">
                        <a:latin typeface="Cambria Math" panose="02040503050406030204" pitchFamily="18" charset="0"/>
                      </a:rPr>
                      <m:t>𝑦</m:t>
                    </m:r>
                    <m:r>
                      <a:rPr lang="en-US" altLang="en-US" i="1" baseline="-25000" dirty="0" err="1" smtClean="0">
                        <a:latin typeface="Cambria Math" panose="02040503050406030204" pitchFamily="18" charset="0"/>
                      </a:rPr>
                      <m:t>𝑖</m:t>
                    </m:r>
                    <m:r>
                      <a:rPr lang="en-US" altLang="en-US" i="1" dirty="0" smtClean="0">
                        <a:latin typeface="Cambria Math" panose="02040503050406030204" pitchFamily="18" charset="0"/>
                      </a:rPr>
                      <m:t> ∈ {0,1}</m:t>
                    </m:r>
                  </m:oMath>
                </a14:m>
                <a:endParaRPr lang="en-US" altLang="en-US" dirty="0" smtClean="0"/>
              </a:p>
              <a:p>
                <a:endParaRPr lang="en-US" altLang="en-US" dirty="0" smtClean="0"/>
              </a:p>
              <a:p>
                <a:r>
                  <a:rPr lang="en-US" altLang="en-US" dirty="0" smtClean="0"/>
                  <a:t>Construct </a:t>
                </a:r>
                <a:r>
                  <a:rPr lang="en-US" altLang="en-US" dirty="0" smtClean="0"/>
                  <a:t>individual Boolean clauses from features </a:t>
                </a:r>
                <a14:m>
                  <m:oMath xmlns:m="http://schemas.openxmlformats.org/officeDocument/2006/math">
                    <m:r>
                      <a:rPr lang="en-US" altLang="en-US" i="1" dirty="0" smtClean="0">
                        <a:latin typeface="Cambria Math" panose="02040503050406030204" pitchFamily="18" charset="0"/>
                      </a:rPr>
                      <m:t>𝑎</m:t>
                    </m:r>
                    <m:r>
                      <a:rPr lang="en-US" altLang="en-US" i="1" baseline="-25000" dirty="0" err="1" smtClean="0">
                        <a:latin typeface="Cambria Math" panose="02040503050406030204" pitchFamily="18" charset="0"/>
                      </a:rPr>
                      <m:t>𝑗</m:t>
                    </m:r>
                    <m:r>
                      <a:rPr lang="en-US" altLang="en-US" i="1" dirty="0" smtClean="0">
                        <a:latin typeface="Cambria Math" panose="02040503050406030204" pitchFamily="18" charset="0"/>
                      </a:rPr>
                      <m:t>(</m:t>
                    </m:r>
                    <m:r>
                      <a:rPr lang="en-US" altLang="en-US" b="1" i="1" dirty="0" smtClean="0">
                        <a:latin typeface="Cambria Math" panose="02040503050406030204" pitchFamily="18" charset="0"/>
                      </a:rPr>
                      <m:t>𝒙</m:t>
                    </m:r>
                    <m:r>
                      <a:rPr lang="en-US" altLang="en-US" i="1" dirty="0" smtClean="0">
                        <a:latin typeface="Cambria Math" panose="02040503050406030204" pitchFamily="18" charset="0"/>
                      </a:rPr>
                      <m:t>) ∈ {0,1}</m:t>
                    </m:r>
                  </m:oMath>
                </a14:m>
                <a:r>
                  <a:rPr lang="en-US" altLang="en-US" dirty="0" smtClean="0"/>
                  <a:t>, for </a:t>
                </a:r>
                <a14:m>
                  <m:oMath xmlns:m="http://schemas.openxmlformats.org/officeDocument/2006/math">
                    <m:r>
                      <a:rPr lang="en-US" altLang="en-US" i="1" dirty="0" smtClean="0">
                        <a:latin typeface="Cambria Math" panose="02040503050406030204" pitchFamily="18" charset="0"/>
                      </a:rPr>
                      <m:t>𝑗</m:t>
                    </m:r>
                    <m:r>
                      <a:rPr lang="en-US" altLang="en-US" i="1" dirty="0" smtClean="0">
                        <a:latin typeface="Cambria Math" panose="02040503050406030204" pitchFamily="18" charset="0"/>
                      </a:rPr>
                      <m:t> = 1, …, </m:t>
                    </m:r>
                    <m:r>
                      <a:rPr lang="en-US" altLang="en-US" i="1" dirty="0" smtClean="0">
                        <a:latin typeface="Cambria Math" panose="02040503050406030204" pitchFamily="18" charset="0"/>
                      </a:rPr>
                      <m:t>𝑛</m:t>
                    </m:r>
                  </m:oMath>
                </a14:m>
                <a:endParaRPr lang="en-US" altLang="en-US" i="1" dirty="0" smtClean="0"/>
              </a:p>
              <a:p>
                <a:pPr lvl="1"/>
                <a:r>
                  <a:rPr lang="en-US" altLang="en-US" dirty="0" smtClean="0"/>
                  <a:t>Months since promoted &gt; 13</a:t>
                </a:r>
              </a:p>
              <a:p>
                <a:pPr lvl="1"/>
                <a:r>
                  <a:rPr lang="en-US" altLang="en-US" dirty="0" smtClean="0"/>
                  <a:t>Compensation plan == quota-based</a:t>
                </a:r>
              </a:p>
              <a:p>
                <a:pPr lvl="1"/>
                <a:r>
                  <a:rPr lang="en-US" altLang="en-US" dirty="0" smtClean="0"/>
                  <a:t>For continuous dimensions of </a:t>
                </a:r>
                <a:r>
                  <a:rPr lang="en-US" altLang="en-US" i="1" dirty="0" smtClean="0"/>
                  <a:t>X</a:t>
                </a:r>
                <a:r>
                  <a:rPr lang="en-US" altLang="en-US" dirty="0" smtClean="0"/>
                  <a:t>, make comparisons to set of thresholds</a:t>
                </a:r>
              </a:p>
              <a:p>
                <a:endParaRPr lang="en-US" altLang="en-US" dirty="0" smtClean="0"/>
              </a:p>
              <a:p>
                <a:r>
                  <a:rPr lang="en-US" altLang="en-US" dirty="0" smtClean="0"/>
                  <a:t>Calculate </a:t>
                </a:r>
                <a:r>
                  <a:rPr lang="en-US" altLang="en-US" dirty="0" smtClean="0"/>
                  <a:t>the truth value of each Boolean term for each training sample to construct an </a:t>
                </a:r>
                <a14:m>
                  <m:oMath xmlns:m="http://schemas.openxmlformats.org/officeDocument/2006/math">
                    <m:r>
                      <a:rPr lang="en-US" altLang="en-US" b="0" i="1" smtClean="0">
                        <a:latin typeface="Cambria Math" panose="02040503050406030204" pitchFamily="18" charset="0"/>
                      </a:rPr>
                      <m:t>𝑚</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𝑛</m:t>
                    </m:r>
                  </m:oMath>
                </a14:m>
                <a:r>
                  <a:rPr lang="en-US" altLang="en-US" dirty="0" smtClean="0">
                    <a:cs typeface="Arial" panose="020B0604020202020204" pitchFamily="34" charset="0"/>
                  </a:rPr>
                  <a:t> truth table matrix </a:t>
                </a:r>
                <a14:m>
                  <m:oMath xmlns:m="http://schemas.openxmlformats.org/officeDocument/2006/math">
                    <m:r>
                      <a:rPr lang="en-US" altLang="en-US" b="1" i="1" dirty="0" smtClean="0">
                        <a:latin typeface="Cambria Math" panose="02040503050406030204" pitchFamily="18" charset="0"/>
                        <a:cs typeface="Arial" panose="020B0604020202020204" pitchFamily="34" charset="0"/>
                      </a:rPr>
                      <m:t>𝑨</m:t>
                    </m:r>
                  </m:oMath>
                </a14:m>
                <a:r>
                  <a:rPr lang="en-US" altLang="en-US" dirty="0" smtClean="0">
                    <a:cs typeface="Arial" panose="020B0604020202020204" pitchFamily="34" charset="0"/>
                  </a:rPr>
                  <a:t> with entries </a:t>
                </a:r>
                <a14:m>
                  <m:oMath xmlns:m="http://schemas.openxmlformats.org/officeDocument/2006/math">
                    <m:r>
                      <a:rPr lang="en-US" altLang="en-US" i="1" dirty="0" smtClean="0">
                        <a:latin typeface="Cambria Math" panose="02040503050406030204" pitchFamily="18" charset="0"/>
                        <a:cs typeface="Arial" panose="020B0604020202020204" pitchFamily="34" charset="0"/>
                      </a:rPr>
                      <m:t>𝑎</m:t>
                    </m:r>
                    <m:r>
                      <a:rPr lang="en-US" altLang="en-US" i="1" baseline="-25000" dirty="0" err="1" smtClean="0">
                        <a:latin typeface="Cambria Math" panose="02040503050406030204" pitchFamily="18" charset="0"/>
                        <a:cs typeface="Arial" panose="020B0604020202020204" pitchFamily="34" charset="0"/>
                      </a:rPr>
                      <m:t>𝑖𝑗</m:t>
                    </m:r>
                    <m:r>
                      <a:rPr lang="en-US" altLang="en-US" i="1" dirty="0" smtClean="0">
                        <a:latin typeface="Cambria Math" panose="02040503050406030204" pitchFamily="18" charset="0"/>
                        <a:cs typeface="Arial" panose="020B0604020202020204" pitchFamily="34" charset="0"/>
                      </a:rPr>
                      <m:t> = </m:t>
                    </m:r>
                    <m:r>
                      <a:rPr lang="en-US" altLang="en-US" i="1" dirty="0" err="1" smtClean="0">
                        <a:latin typeface="Cambria Math" panose="02040503050406030204" pitchFamily="18" charset="0"/>
                      </a:rPr>
                      <m:t>𝑎</m:t>
                    </m:r>
                    <m:r>
                      <a:rPr lang="en-US" altLang="en-US" i="1" baseline="-25000" dirty="0" err="1" smtClean="0">
                        <a:latin typeface="Cambria Math" panose="02040503050406030204" pitchFamily="18" charset="0"/>
                      </a:rPr>
                      <m:t>𝑗</m:t>
                    </m:r>
                    <m:r>
                      <a:rPr lang="en-US" altLang="en-US" i="1" dirty="0" smtClean="0">
                        <a:latin typeface="Cambria Math" panose="02040503050406030204" pitchFamily="18" charset="0"/>
                      </a:rPr>
                      <m:t>(</m:t>
                    </m:r>
                    <m:r>
                      <a:rPr lang="en-US" altLang="en-US" b="1" i="1" dirty="0" smtClean="0">
                        <a:latin typeface="Cambria Math" panose="02040503050406030204" pitchFamily="18" charset="0"/>
                      </a:rPr>
                      <m:t>𝒙</m:t>
                    </m:r>
                    <m:r>
                      <a:rPr lang="en-US" altLang="en-US" i="1" baseline="-25000" dirty="0" smtClean="0">
                        <a:latin typeface="Cambria Math" panose="02040503050406030204" pitchFamily="18" charset="0"/>
                      </a:rPr>
                      <m:t>𝑖</m:t>
                    </m:r>
                    <m:r>
                      <a:rPr lang="en-US" altLang="en-US" i="1" dirty="0" smtClean="0">
                        <a:latin typeface="Cambria Math" panose="02040503050406030204" pitchFamily="18" charset="0"/>
                      </a:rPr>
                      <m:t>)</m:t>
                    </m:r>
                  </m:oMath>
                </a14:m>
                <a:endParaRPr lang="en-US" altLang="en-US" dirty="0" smtClean="0">
                  <a:cs typeface="Arial" panose="020B0604020202020204" pitchFamily="34" charset="0"/>
                </a:endParaRPr>
              </a:p>
              <a:p>
                <a:pPr lvl="1"/>
                <a:endParaRPr lang="en-US" altLang="en-US" i="1" dirty="0" smtClean="0"/>
              </a:p>
            </p:txBody>
          </p:sp>
        </mc:Choice>
        <mc:Fallback>
          <p:sp>
            <p:nvSpPr>
              <p:cNvPr id="26627" name="Rectangle 3"/>
              <p:cNvSpPr>
                <a:spLocks noGrp="1" noRot="1" noChangeAspect="1" noMove="1" noResize="1" noEditPoints="1" noAdjustHandles="1" noChangeArrowheads="1" noChangeShapeType="1" noTextEdit="1"/>
              </p:cNvSpPr>
              <p:nvPr>
                <p:ph type="body" idx="1"/>
              </p:nvPr>
            </p:nvSpPr>
            <p:spPr>
              <a:blipFill rotWithShape="0">
                <a:blip r:embed="rId2"/>
                <a:stretch>
                  <a:fillRect l="-719" t="-1095"/>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91520068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smtClean="0"/>
              <a:t>Rule Learning as Group Testing</a:t>
            </a:r>
            <a:r>
              <a:rPr lang="en-US" altLang="en-US" sz="1600"/>
              <a:t> (continued)</a:t>
            </a:r>
          </a:p>
        </p:txBody>
      </p:sp>
      <mc:AlternateContent xmlns:mc="http://schemas.openxmlformats.org/markup-compatibility/2006">
        <mc:Choice xmlns:a14="http://schemas.microsoft.com/office/drawing/2010/main" Requires="a14">
          <p:sp>
            <p:nvSpPr>
              <p:cNvPr id="27651" name="Rectangle 3"/>
              <p:cNvSpPr>
                <a:spLocks noGrp="1" noChangeArrowheads="1"/>
              </p:cNvSpPr>
              <p:nvPr>
                <p:ph type="body" idx="1"/>
              </p:nvPr>
            </p:nvSpPr>
            <p:spPr>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alpha val="74997"/>
                        </a:schemeClr>
                      </a:outerShdw>
                    </a:effectLst>
                  </a14:hiddenEffects>
                </a:ext>
              </a:extLst>
            </p:spPr>
            <p:txBody>
              <a:bodyPr/>
              <a:lstStyle/>
              <a:p>
                <a:r>
                  <a:rPr lang="en-US" altLang="en-US" dirty="0" smtClean="0"/>
                  <a:t>The positive training samples are now equivalent to diseased pools of army recruits</a:t>
                </a:r>
              </a:p>
              <a:p>
                <a:endParaRPr lang="en-US" altLang="en-US" dirty="0" smtClean="0"/>
              </a:p>
              <a:p>
                <a:r>
                  <a:rPr lang="en-US" altLang="en-US" dirty="0" smtClean="0"/>
                  <a:t>Determine </a:t>
                </a:r>
                <a:r>
                  <a:rPr lang="en-US" altLang="en-US" dirty="0" smtClean="0"/>
                  <a:t>an </a:t>
                </a:r>
                <a14:m>
                  <m:oMath xmlns:m="http://schemas.openxmlformats.org/officeDocument/2006/math">
                    <m:r>
                      <a:rPr lang="en-US" altLang="en-US" i="1" dirty="0" smtClean="0">
                        <a:latin typeface="Cambria Math" panose="02040503050406030204" pitchFamily="18" charset="0"/>
                      </a:rPr>
                      <m:t>𝑛</m:t>
                    </m:r>
                    <m:r>
                      <a:rPr lang="en-US" altLang="en-US" i="1" dirty="0" smtClean="0">
                        <a:latin typeface="Cambria Math" panose="02040503050406030204" pitchFamily="18" charset="0"/>
                        <a:cs typeface="Arial" panose="020B0604020202020204" pitchFamily="34" charset="0"/>
                      </a:rPr>
                      <m:t>×1</m:t>
                    </m:r>
                  </m:oMath>
                </a14:m>
                <a:r>
                  <a:rPr lang="en-US" altLang="en-US" dirty="0" smtClean="0"/>
                  <a:t> Boolean coefficient vector </a:t>
                </a:r>
                <a14:m>
                  <m:oMath xmlns:m="http://schemas.openxmlformats.org/officeDocument/2006/math">
                    <m:r>
                      <a:rPr lang="en-US" altLang="en-US" b="1" i="1" dirty="0" smtClean="0">
                        <a:latin typeface="Cambria Math" panose="02040503050406030204" pitchFamily="18" charset="0"/>
                      </a:rPr>
                      <m:t>𝒘</m:t>
                    </m:r>
                  </m:oMath>
                </a14:m>
                <a:r>
                  <a:rPr lang="en-US" altLang="en-US" dirty="0" smtClean="0"/>
                  <a:t> that specifies which Boolean terms </a:t>
                </a:r>
                <a14:m>
                  <m:oMath xmlns:m="http://schemas.openxmlformats.org/officeDocument/2006/math">
                    <m:r>
                      <a:rPr lang="en-US" altLang="en-US" i="1" dirty="0" smtClean="0">
                        <a:latin typeface="Cambria Math" panose="02040503050406030204" pitchFamily="18" charset="0"/>
                      </a:rPr>
                      <m:t>𝑎</m:t>
                    </m:r>
                    <m:r>
                      <a:rPr lang="en-US" altLang="en-US" i="1" baseline="-25000" dirty="0" err="1" smtClean="0">
                        <a:latin typeface="Cambria Math" panose="02040503050406030204" pitchFamily="18" charset="0"/>
                      </a:rPr>
                      <m:t>𝑗</m:t>
                    </m:r>
                  </m:oMath>
                </a14:m>
                <a:r>
                  <a:rPr lang="en-US" altLang="en-US" dirty="0" smtClean="0"/>
                  <a:t> to OR together in a decision rule to recover the positive samples</a:t>
                </a:r>
              </a:p>
              <a:p>
                <a:endParaRPr lang="en-US" altLang="en-US" dirty="0" smtClean="0"/>
              </a:p>
              <a:p>
                <a:r>
                  <a:rPr lang="en-US" altLang="en-US" dirty="0" smtClean="0"/>
                  <a:t>Learn </a:t>
                </a:r>
                <a14:m>
                  <m:oMath xmlns:m="http://schemas.openxmlformats.org/officeDocument/2006/math">
                    <m:r>
                      <a:rPr lang="en-US" altLang="en-US" b="1" i="1" dirty="0" smtClean="0">
                        <a:latin typeface="Cambria Math" panose="02040503050406030204" pitchFamily="18" charset="0"/>
                      </a:rPr>
                      <m:t>𝒘</m:t>
                    </m:r>
                  </m:oMath>
                </a14:m>
                <a:r>
                  <a:rPr lang="en-US" altLang="en-US" dirty="0" smtClean="0"/>
                  <a:t> so that </a:t>
                </a:r>
                <a14:m>
                  <m:oMath xmlns:m="http://schemas.openxmlformats.org/officeDocument/2006/math">
                    <m:r>
                      <a:rPr lang="en-US" altLang="en-US" b="1" i="1" dirty="0" smtClean="0">
                        <a:latin typeface="Cambria Math" panose="02040503050406030204" pitchFamily="18" charset="0"/>
                      </a:rPr>
                      <m:t>𝒚</m:t>
                    </m:r>
                    <m:r>
                      <a:rPr lang="en-US" altLang="en-US" i="1" dirty="0" smtClean="0">
                        <a:latin typeface="Cambria Math" panose="02040503050406030204" pitchFamily="18" charset="0"/>
                      </a:rPr>
                      <m:t> ≈ </m:t>
                    </m:r>
                    <m:r>
                      <a:rPr lang="en-US" altLang="en-US" b="1" i="1" dirty="0" err="1" smtClean="0">
                        <a:latin typeface="Cambria Math" panose="02040503050406030204" pitchFamily="18" charset="0"/>
                      </a:rPr>
                      <m:t>𝑨</m:t>
                    </m:r>
                    <m:r>
                      <a:rPr lang="en-US" altLang="en-US" i="1" dirty="0" err="1" smtClean="0">
                        <a:latin typeface="Cambria Math" panose="02040503050406030204" pitchFamily="18" charset="0"/>
                      </a:rPr>
                      <m:t>∨</m:t>
                    </m:r>
                    <m:r>
                      <a:rPr lang="en-US" altLang="en-US" b="1" i="1" dirty="0" err="1" smtClean="0">
                        <a:latin typeface="Cambria Math" panose="02040503050406030204" pitchFamily="18" charset="0"/>
                      </a:rPr>
                      <m:t>𝒘</m:t>
                    </m:r>
                  </m:oMath>
                </a14:m>
                <a:r>
                  <a:rPr lang="en-US" altLang="en-US" dirty="0" smtClean="0"/>
                  <a:t>, where Boolean notation means: </a:t>
                </a:r>
              </a:p>
              <a:p>
                <a:pPr marL="0" indent="0">
                  <a:buNone/>
                </a:pPr>
                <a14:m>
                  <m:oMathPara xmlns:m="http://schemas.openxmlformats.org/officeDocument/2006/math">
                    <m:oMathParaPr>
                      <m:jc m:val="centerGroup"/>
                    </m:oMathParaPr>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𝑦</m:t>
                          </m:r>
                        </m:e>
                        <m:sub>
                          <m:r>
                            <a:rPr lang="en-US" altLang="en-US" b="0" i="1" smtClean="0">
                              <a:latin typeface="Cambria Math" panose="02040503050406030204" pitchFamily="18" charset="0"/>
                            </a:rPr>
                            <m:t>𝑖</m:t>
                          </m:r>
                        </m:sub>
                      </m:sSub>
                      <m:r>
                        <a:rPr lang="en-US" altLang="en-US" b="0" i="1" smtClean="0">
                          <a:latin typeface="Cambria Math" panose="02040503050406030204" pitchFamily="18" charset="0"/>
                        </a:rPr>
                        <m:t>=</m:t>
                      </m:r>
                      <m:nary>
                        <m:naryPr>
                          <m:chr m:val="⋁"/>
                          <m:ctrlPr>
                            <a:rPr lang="en-US" altLang="en-US" i="1" smtClean="0">
                              <a:latin typeface="Cambria Math" panose="02040503050406030204" pitchFamily="18" charset="0"/>
                            </a:rPr>
                          </m:ctrlPr>
                        </m:naryPr>
                        <m:sub>
                          <m:r>
                            <m:rPr>
                              <m:brk m:alnAt="23"/>
                            </m:rPr>
                            <a:rPr lang="en-US" altLang="en-US" b="0" i="1" smtClean="0">
                              <a:latin typeface="Cambria Math" panose="02040503050406030204" pitchFamily="18" charset="0"/>
                            </a:rPr>
                            <m:t>𝑗</m:t>
                          </m:r>
                          <m:r>
                            <a:rPr lang="en-US" altLang="en-US" b="0" i="1" smtClean="0">
                              <a:latin typeface="Cambria Math" panose="02040503050406030204" pitchFamily="18" charset="0"/>
                            </a:rPr>
                            <m:t>=1</m:t>
                          </m:r>
                        </m:sub>
                        <m:sup>
                          <m:r>
                            <a:rPr lang="en-US" altLang="en-US" b="0" i="1" smtClean="0">
                              <a:latin typeface="Cambria Math" panose="02040503050406030204" pitchFamily="18" charset="0"/>
                            </a:rPr>
                            <m:t>𝑛</m:t>
                          </m:r>
                        </m:sup>
                        <m:e>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𝑎</m:t>
                              </m:r>
                            </m:e>
                            <m:sub>
                              <m:r>
                                <a:rPr lang="en-US" altLang="en-US" b="0" i="1" smtClean="0">
                                  <a:latin typeface="Cambria Math" panose="02040503050406030204" pitchFamily="18" charset="0"/>
                                </a:rPr>
                                <m:t>𝑖𝑗</m:t>
                              </m:r>
                            </m:sub>
                          </m:sSub>
                          <m:r>
                            <m:rPr>
                              <m:nor/>
                            </m:rPr>
                            <a:rPr lang="en-US" altLang="en-US" b="0" i="0" smtClean="0">
                              <a:latin typeface="Cambria Math" panose="02040503050406030204" pitchFamily="18" charset="0"/>
                            </a:rPr>
                            <m:t> </m:t>
                          </m:r>
                          <m:r>
                            <m:rPr>
                              <m:nor/>
                            </m:rPr>
                            <a:rPr lang="en-US"/>
                            <m:t>∧</m:t>
                          </m:r>
                          <m:sSub>
                            <m:sSubPr>
                              <m:ctrlPr>
                                <a:rPr lang="en-US" altLang="en-US" i="1">
                                  <a:latin typeface="Cambria Math" panose="02040503050406030204" pitchFamily="18" charset="0"/>
                                </a:rPr>
                              </m:ctrlPr>
                            </m:sSubPr>
                            <m:e>
                              <m:r>
                                <a:rPr lang="en-US" altLang="en-US" b="0" i="1" smtClean="0">
                                  <a:latin typeface="Cambria Math" panose="02040503050406030204" pitchFamily="18" charset="0"/>
                                </a:rPr>
                                <m:t> </m:t>
                              </m:r>
                              <m:r>
                                <a:rPr lang="en-US" altLang="en-US" i="1">
                                  <a:latin typeface="Cambria Math" panose="02040503050406030204" pitchFamily="18" charset="0"/>
                                </a:rPr>
                                <m:t>𝑤</m:t>
                              </m:r>
                            </m:e>
                            <m:sub>
                              <m:r>
                                <a:rPr lang="en-US" altLang="en-US" i="1">
                                  <a:latin typeface="Cambria Math" panose="02040503050406030204" pitchFamily="18" charset="0"/>
                                </a:rPr>
                                <m:t>𝑗</m:t>
                              </m:r>
                            </m:sub>
                          </m:sSub>
                          <m:r>
                            <m:rPr>
                              <m:nor/>
                            </m:rPr>
                            <a:rPr lang="en-US" b="0" i="0" smtClean="0"/>
                            <m:t>  </m:t>
                          </m:r>
                        </m:e>
                      </m:nary>
                    </m:oMath>
                  </m:oMathPara>
                </a14:m>
                <a:endParaRPr lang="en-US" altLang="en-US" dirty="0" smtClean="0"/>
              </a:p>
              <a:p>
                <a:r>
                  <a:rPr lang="en-US" altLang="en-US" dirty="0" smtClean="0"/>
                  <a:t>AND rules are more natural than OR rules for people</a:t>
                </a:r>
              </a:p>
              <a:p>
                <a:pPr lvl="1"/>
                <a:r>
                  <a:rPr lang="en-US" altLang="en-US" dirty="0" err="1" smtClean="0">
                    <a:cs typeface="Arial" panose="020B0604020202020204" pitchFamily="34" charset="0"/>
                  </a:rPr>
                  <a:t>DeMorgan’s</a:t>
                </a:r>
                <a:r>
                  <a:rPr lang="en-US" altLang="en-US" dirty="0" smtClean="0">
                    <a:cs typeface="Arial" panose="020B0604020202020204" pitchFamily="34" charset="0"/>
                  </a:rPr>
                  <a:t> laws</a:t>
                </a:r>
              </a:p>
            </p:txBody>
          </p:sp>
        </mc:Choice>
        <mc:Fallback>
          <p:sp>
            <p:nvSpPr>
              <p:cNvPr id="27651" name="Rectangle 3"/>
              <p:cNvSpPr>
                <a:spLocks noGrp="1" noRot="1" noChangeAspect="1" noMove="1" noResize="1" noEditPoints="1" noAdjustHandles="1" noChangeArrowheads="1" noChangeShapeType="1" noTextEdit="1"/>
              </p:cNvSpPr>
              <p:nvPr>
                <p:ph type="body" idx="1"/>
              </p:nvPr>
            </p:nvSpPr>
            <p:spPr>
              <a:blipFill rotWithShape="0">
                <a:blip r:embed="rId2"/>
                <a:stretch>
                  <a:fillRect l="-719" t="-1095"/>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52630430"/>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smtClean="0"/>
              <a:t>Sparse Rules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alpha val="74997"/>
                        </a:schemeClr>
                      </a:outerShdw>
                    </a:effectLst>
                  </a14:hiddenEffects>
                </a:ext>
              </a:extLst>
            </p:spPr>
            <p:txBody>
              <a:bodyPr/>
              <a:lstStyle/>
              <a:p>
                <a:r>
                  <a:rPr lang="en-US" altLang="en-US" dirty="0" smtClean="0"/>
                  <a:t>Binary noise enters the relationship between </a:t>
                </a:r>
                <a14:m>
                  <m:oMath xmlns:m="http://schemas.openxmlformats.org/officeDocument/2006/math">
                    <m:r>
                      <a:rPr lang="en-US" altLang="en-US" b="1" i="1" dirty="0" smtClean="0">
                        <a:latin typeface="Cambria Math" panose="02040503050406030204" pitchFamily="18" charset="0"/>
                      </a:rPr>
                      <m:t>𝒚</m:t>
                    </m:r>
                  </m:oMath>
                </a14:m>
                <a:r>
                  <a:rPr lang="en-US" altLang="en-US" dirty="0" smtClean="0"/>
                  <a:t>, </a:t>
                </a:r>
                <a14:m>
                  <m:oMath xmlns:m="http://schemas.openxmlformats.org/officeDocument/2006/math">
                    <m:r>
                      <a:rPr lang="en-US" altLang="en-US" b="1" i="1" dirty="0" smtClean="0">
                        <a:latin typeface="Cambria Math" panose="02040503050406030204" pitchFamily="18" charset="0"/>
                      </a:rPr>
                      <m:t>𝑨</m:t>
                    </m:r>
                  </m:oMath>
                </a14:m>
                <a:r>
                  <a:rPr lang="en-US" altLang="en-US" dirty="0" smtClean="0"/>
                  <a:t>, and </a:t>
                </a:r>
                <a14:m>
                  <m:oMath xmlns:m="http://schemas.openxmlformats.org/officeDocument/2006/math">
                    <m:r>
                      <a:rPr lang="en-US" altLang="en-US" b="1" i="1" dirty="0" smtClean="0">
                        <a:latin typeface="Cambria Math" panose="02040503050406030204" pitchFamily="18" charset="0"/>
                      </a:rPr>
                      <m:t>𝒘</m:t>
                    </m:r>
                  </m:oMath>
                </a14:m>
                <a:r>
                  <a:rPr lang="en-US" altLang="en-US" dirty="0" smtClean="0"/>
                  <a:t> through the exclusive or: </a:t>
                </a:r>
                <a14:m>
                  <m:oMath xmlns:m="http://schemas.openxmlformats.org/officeDocument/2006/math">
                    <m:r>
                      <a:rPr lang="en-US" altLang="en-US" b="1" i="1" dirty="0" smtClean="0">
                        <a:latin typeface="Cambria Math" panose="02040503050406030204" pitchFamily="18" charset="0"/>
                      </a:rPr>
                      <m:t>𝒚</m:t>
                    </m:r>
                    <m:r>
                      <a:rPr lang="en-US" altLang="en-US" i="1" dirty="0" smtClean="0">
                        <a:latin typeface="Cambria Math" panose="02040503050406030204" pitchFamily="18" charset="0"/>
                      </a:rPr>
                      <m:t> = </m:t>
                    </m:r>
                    <m:r>
                      <a:rPr lang="en-US" altLang="en-US" b="1" i="1" dirty="0" err="1" smtClean="0">
                        <a:latin typeface="Cambria Math" panose="02040503050406030204" pitchFamily="18" charset="0"/>
                      </a:rPr>
                      <m:t>𝑨</m:t>
                    </m:r>
                    <m:r>
                      <a:rPr lang="en-US" altLang="en-US" i="1" dirty="0" err="1" smtClean="0">
                        <a:latin typeface="Cambria Math" panose="02040503050406030204" pitchFamily="18" charset="0"/>
                      </a:rPr>
                      <m:t>∨</m:t>
                    </m:r>
                    <m:r>
                      <a:rPr lang="en-US" altLang="en-US" b="1" i="1" dirty="0" err="1" smtClean="0">
                        <a:latin typeface="Cambria Math" panose="02040503050406030204" pitchFamily="18" charset="0"/>
                      </a:rPr>
                      <m:t>𝒘</m:t>
                    </m:r>
                    <m:r>
                      <a:rPr lang="en-US" altLang="en-US" i="1" dirty="0" smtClean="0">
                        <a:latin typeface="Cambria Math" panose="02040503050406030204" pitchFamily="18" charset="0"/>
                      </a:rPr>
                      <m:t> ⊕ </m:t>
                    </m:r>
                    <m:r>
                      <a:rPr lang="en-US" altLang="en-US" b="1" i="1" dirty="0" smtClean="0">
                        <a:latin typeface="Cambria Math" panose="02040503050406030204" pitchFamily="18" charset="0"/>
                      </a:rPr>
                      <m:t>𝒏</m:t>
                    </m:r>
                  </m:oMath>
                </a14:m>
                <a:endParaRPr lang="en-US" altLang="en-US" b="1" dirty="0" smtClean="0"/>
              </a:p>
              <a:p>
                <a:endParaRPr lang="en-US" altLang="en-US" dirty="0" smtClean="0"/>
              </a:p>
              <a:p>
                <a:r>
                  <a:rPr lang="en-US" altLang="en-US" dirty="0" smtClean="0"/>
                  <a:t>We prefer classifiers to have few terms in their Boolean expression, so </a:t>
                </a:r>
                <a14:m>
                  <m:oMath xmlns:m="http://schemas.openxmlformats.org/officeDocument/2006/math">
                    <m:r>
                      <a:rPr lang="en-US" altLang="en-US" b="1" i="1" dirty="0" smtClean="0">
                        <a:latin typeface="Cambria Math" panose="02040503050406030204" pitchFamily="18" charset="0"/>
                      </a:rPr>
                      <m:t>𝒘</m:t>
                    </m:r>
                  </m:oMath>
                </a14:m>
                <a:r>
                  <a:rPr lang="en-US" altLang="en-US" dirty="0" smtClean="0"/>
                  <a:t> should be mostly zeroes with a few ones, i.e., sparse</a:t>
                </a:r>
              </a:p>
              <a:p>
                <a:pPr lvl="1"/>
                <a:r>
                  <a:rPr lang="en-US" altLang="en-US" dirty="0" smtClean="0"/>
                  <a:t>Generalization</a:t>
                </a:r>
              </a:p>
              <a:p>
                <a:pPr lvl="1"/>
                <a:r>
                  <a:rPr lang="en-US" altLang="en-US" dirty="0" smtClean="0"/>
                  <a:t>Interpretability</a:t>
                </a:r>
              </a:p>
              <a:p>
                <a:pPr lvl="1"/>
                <a:endParaRPr lang="en-US" altLang="en-US" dirty="0" smtClean="0"/>
              </a:p>
              <a:p>
                <a:r>
                  <a:rPr lang="en-US" altLang="en-US" dirty="0" smtClean="0"/>
                  <a:t>Minimize </a:t>
                </a:r>
                <a14:m>
                  <m:oMath xmlns:m="http://schemas.openxmlformats.org/officeDocument/2006/math">
                    <m:d>
                      <m:dPr>
                        <m:begChr m:val="‖"/>
                        <m:endChr m:val="‖"/>
                        <m:ctrlPr>
                          <a:rPr lang="en-US" altLang="en-US" i="1" dirty="0" smtClean="0">
                            <a:latin typeface="Cambria Math" panose="02040503050406030204" pitchFamily="18" charset="0"/>
                          </a:rPr>
                        </m:ctrlPr>
                      </m:dPr>
                      <m:e>
                        <m:r>
                          <a:rPr lang="en-US" altLang="en-US" b="1" i="1" dirty="0">
                            <a:latin typeface="Cambria Math" panose="02040503050406030204" pitchFamily="18" charset="0"/>
                          </a:rPr>
                          <m:t>𝒘</m:t>
                        </m:r>
                      </m:e>
                    </m:d>
                    <m:r>
                      <a:rPr lang="en-US" altLang="en-US" i="1" baseline="-25000" dirty="0" smtClean="0">
                        <a:latin typeface="Cambria Math" panose="02040503050406030204" pitchFamily="18" charset="0"/>
                      </a:rPr>
                      <m:t>0</m:t>
                    </m:r>
                  </m:oMath>
                </a14:m>
                <a:r>
                  <a:rPr lang="en-US" altLang="en-US" dirty="0" smtClean="0"/>
                  <a:t>, such that </a:t>
                </a:r>
                <a14:m>
                  <m:oMath xmlns:m="http://schemas.openxmlformats.org/officeDocument/2006/math">
                    <m:r>
                      <a:rPr lang="en-US" altLang="en-US" b="1" i="1" dirty="0" smtClean="0">
                        <a:latin typeface="Cambria Math" panose="02040503050406030204" pitchFamily="18" charset="0"/>
                      </a:rPr>
                      <m:t>𝒚</m:t>
                    </m:r>
                    <m:r>
                      <a:rPr lang="en-US" altLang="en-US" i="1" dirty="0" smtClean="0">
                        <a:latin typeface="Cambria Math" panose="02040503050406030204" pitchFamily="18" charset="0"/>
                      </a:rPr>
                      <m:t> = </m:t>
                    </m:r>
                    <m:r>
                      <a:rPr lang="en-US" altLang="en-US" b="1" i="1" dirty="0" err="1" smtClean="0">
                        <a:latin typeface="Cambria Math" panose="02040503050406030204" pitchFamily="18" charset="0"/>
                      </a:rPr>
                      <m:t>𝑨</m:t>
                    </m:r>
                    <m:r>
                      <a:rPr lang="en-US" altLang="en-US" i="1" dirty="0" err="1" smtClean="0">
                        <a:latin typeface="Cambria Math" panose="02040503050406030204" pitchFamily="18" charset="0"/>
                      </a:rPr>
                      <m:t>∨</m:t>
                    </m:r>
                    <m:r>
                      <a:rPr lang="en-US" altLang="en-US" b="1" i="1" dirty="0" err="1" smtClean="0">
                        <a:latin typeface="Cambria Math" panose="02040503050406030204" pitchFamily="18" charset="0"/>
                      </a:rPr>
                      <m:t>𝒘</m:t>
                    </m:r>
                  </m:oMath>
                </a14:m>
                <a:endParaRPr lang="en-US" altLang="en-US" dirty="0" smtClean="0"/>
              </a:p>
              <a:p>
                <a:pPr lvl="1"/>
                <a14:m>
                  <m:oMath xmlns:m="http://schemas.openxmlformats.org/officeDocument/2006/math">
                    <m:r>
                      <a:rPr lang="en-US" altLang="en-US" i="1" dirty="0" smtClean="0">
                        <a:latin typeface="Cambria Math" panose="02040503050406030204" pitchFamily="18" charset="0"/>
                      </a:rPr>
                      <m:t>ℓ</m:t>
                    </m:r>
                    <m:r>
                      <a:rPr lang="en-US" altLang="en-US" i="1" baseline="-25000" dirty="0" smtClean="0">
                        <a:latin typeface="Cambria Math" panose="02040503050406030204" pitchFamily="18" charset="0"/>
                      </a:rPr>
                      <m:t>0</m:t>
                    </m:r>
                  </m:oMath>
                </a14:m>
                <a:r>
                  <a:rPr lang="en-US" altLang="en-US" dirty="0" smtClean="0"/>
                  <a:t>-quasinorm counts number of </a:t>
                </a:r>
                <a:r>
                  <a:rPr lang="en-US" altLang="en-US" dirty="0" err="1" smtClean="0"/>
                  <a:t>nonzeroes</a:t>
                </a:r>
                <a:r>
                  <a:rPr lang="en-US" altLang="en-US" dirty="0" smtClean="0"/>
                  <a:t> and leads to combinatorial optimization problem</a:t>
                </a:r>
              </a:p>
            </p:txBody>
          </p:sp>
        </mc:Choice>
        <mc:Fallback xmlns="">
          <p:sp>
            <p:nvSpPr>
              <p:cNvPr id="28675" name="Rectangle 3"/>
              <p:cNvSpPr>
                <a:spLocks noRot="1" noChangeAspect="1" noMove="1" noResize="1" noEditPoints="1" noAdjustHandles="1" noChangeArrowheads="1" noChangeShapeType="1" noTextEdit="1"/>
              </p:cNvSpPr>
              <p:nvPr>
                <p:ph type="body" idx="1"/>
              </p:nvPr>
            </p:nvSpPr>
            <p:spPr>
              <a:blipFill rotWithShape="0">
                <a:blip r:embed="rId2"/>
                <a:stretch>
                  <a:fillRect l="-753" t="-1806"/>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022405304"/>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28084" y="392907"/>
            <a:ext cx="11159066"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dirty="0" smtClean="0"/>
              <a:t>Basis Pursuit in Compressed Sensing and Sparse Signal Recovery</a:t>
            </a:r>
          </a:p>
        </p:txBody>
      </p:sp>
      <mc:AlternateContent xmlns:mc="http://schemas.openxmlformats.org/markup-compatibility/2006">
        <mc:Choice xmlns:a14="http://schemas.microsoft.com/office/drawing/2010/main" Requires="a14">
          <p:sp>
            <p:nvSpPr>
              <p:cNvPr id="29699" name="Rectangle 3"/>
              <p:cNvSpPr>
                <a:spLocks noGrp="1" noChangeArrowheads="1"/>
              </p:cNvSpPr>
              <p:nvPr>
                <p:ph type="body" sz="half" idx="1"/>
              </p:nvPr>
            </p:nvSpPr>
            <p:spPr>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alpha val="74997"/>
                        </a:schemeClr>
                      </a:outerShdw>
                    </a:effectLst>
                  </a14:hiddenEffects>
                </a:ext>
              </a:extLst>
            </p:spPr>
            <p:txBody>
              <a:bodyPr/>
              <a:lstStyle/>
              <a:p>
                <a:r>
                  <a:rPr lang="en-US" altLang="en-US" dirty="0" smtClean="0">
                    <a:solidFill>
                      <a:schemeClr val="bg1"/>
                    </a:solidFill>
                  </a:rPr>
                  <a:t>Basis pursuit is convex relaxation of </a:t>
                </a:r>
                <a14:m>
                  <m:oMath xmlns:m="http://schemas.openxmlformats.org/officeDocument/2006/math">
                    <m:r>
                      <a:rPr lang="en-US" altLang="en-US" i="1" dirty="0" smtClean="0">
                        <a:solidFill>
                          <a:schemeClr val="bg1"/>
                        </a:solidFill>
                        <a:latin typeface="Cambria Math" panose="02040503050406030204" pitchFamily="18" charset="0"/>
                      </a:rPr>
                      <m:t>ℓ</m:t>
                    </m:r>
                    <m:r>
                      <a:rPr lang="en-US" altLang="en-US" i="1" baseline="-25000" dirty="0">
                        <a:solidFill>
                          <a:schemeClr val="bg1"/>
                        </a:solidFill>
                        <a:latin typeface="Cambria Math" panose="02040503050406030204" pitchFamily="18" charset="0"/>
                      </a:rPr>
                      <m:t>0</m:t>
                    </m:r>
                  </m:oMath>
                </a14:m>
                <a:r>
                  <a:rPr lang="en-US" altLang="en-US" dirty="0">
                    <a:solidFill>
                      <a:schemeClr val="bg1"/>
                    </a:solidFill>
                  </a:rPr>
                  <a:t>-quasinorm to </a:t>
                </a:r>
                <a14:m>
                  <m:oMath xmlns:m="http://schemas.openxmlformats.org/officeDocument/2006/math">
                    <m:r>
                      <a:rPr lang="en-US" altLang="en-US" i="1" dirty="0" smtClean="0">
                        <a:solidFill>
                          <a:schemeClr val="bg1"/>
                        </a:solidFill>
                        <a:latin typeface="Cambria Math" panose="02040503050406030204" pitchFamily="18" charset="0"/>
                      </a:rPr>
                      <m:t>ℓ</m:t>
                    </m:r>
                    <m:r>
                      <a:rPr lang="en-US" altLang="en-US" i="1" baseline="-25000" dirty="0">
                        <a:solidFill>
                          <a:schemeClr val="bg1"/>
                        </a:solidFill>
                        <a:latin typeface="Cambria Math" panose="02040503050406030204" pitchFamily="18" charset="0"/>
                      </a:rPr>
                      <m:t>1</m:t>
                    </m:r>
                  </m:oMath>
                </a14:m>
                <a:r>
                  <a:rPr lang="en-US" altLang="en-US" dirty="0">
                    <a:solidFill>
                      <a:schemeClr val="bg1"/>
                    </a:solidFill>
                  </a:rPr>
                  <a:t>-norm</a:t>
                </a:r>
              </a:p>
              <a:p>
                <a:r>
                  <a:rPr lang="en-US" altLang="en-US" dirty="0" smtClean="0">
                    <a:solidFill>
                      <a:schemeClr val="bg1"/>
                    </a:solidFill>
                  </a:rPr>
                  <a:t>Popular </a:t>
                </a:r>
                <a:r>
                  <a:rPr lang="en-US" altLang="en-US" dirty="0">
                    <a:solidFill>
                      <a:schemeClr val="bg1"/>
                    </a:solidFill>
                  </a:rPr>
                  <a:t>in the sparse signal recovery and compressed sensing literature</a:t>
                </a:r>
              </a:p>
              <a:p>
                <a:r>
                  <a:rPr lang="en-US" altLang="en-US" dirty="0" smtClean="0">
                    <a:solidFill>
                      <a:schemeClr val="bg1"/>
                    </a:solidFill>
                  </a:rPr>
                  <a:t>Minimize </a:t>
                </a:r>
                <a14:m>
                  <m:oMath xmlns:m="http://schemas.openxmlformats.org/officeDocument/2006/math">
                    <m:r>
                      <a:rPr lang="en-US" altLang="en-US" i="1" dirty="0" smtClean="0">
                        <a:solidFill>
                          <a:schemeClr val="bg1"/>
                        </a:solidFill>
                        <a:latin typeface="Cambria Math" panose="02040503050406030204" pitchFamily="18" charset="0"/>
                      </a:rPr>
                      <m:t>||</m:t>
                    </m:r>
                    <m:r>
                      <a:rPr lang="en-US" altLang="en-US" b="1" i="1" dirty="0">
                        <a:solidFill>
                          <a:schemeClr val="bg1"/>
                        </a:solidFill>
                        <a:latin typeface="Cambria Math" panose="02040503050406030204" pitchFamily="18" charset="0"/>
                      </a:rPr>
                      <m:t>𝒘</m:t>
                    </m:r>
                    <m:r>
                      <a:rPr lang="en-US" altLang="en-US" i="1" dirty="0">
                        <a:solidFill>
                          <a:schemeClr val="bg1"/>
                        </a:solidFill>
                        <a:latin typeface="Cambria Math" panose="02040503050406030204" pitchFamily="18" charset="0"/>
                      </a:rPr>
                      <m:t>||</m:t>
                    </m:r>
                    <m:r>
                      <a:rPr lang="en-US" altLang="en-US" i="1" baseline="-25000" dirty="0">
                        <a:solidFill>
                          <a:schemeClr val="bg1"/>
                        </a:solidFill>
                        <a:latin typeface="Cambria Math" panose="02040503050406030204" pitchFamily="18" charset="0"/>
                      </a:rPr>
                      <m:t>0</m:t>
                    </m:r>
                  </m:oMath>
                </a14:m>
                <a:r>
                  <a:rPr lang="en-US" altLang="en-US" dirty="0">
                    <a:solidFill>
                      <a:schemeClr val="bg1"/>
                    </a:solidFill>
                  </a:rPr>
                  <a:t>, such that </a:t>
                </a:r>
                <a14:m>
                  <m:oMath xmlns:m="http://schemas.openxmlformats.org/officeDocument/2006/math">
                    <m:r>
                      <a:rPr lang="en-US" altLang="en-US" b="1" i="1" dirty="0" smtClean="0">
                        <a:solidFill>
                          <a:schemeClr val="bg1"/>
                        </a:solidFill>
                        <a:latin typeface="Cambria Math" panose="02040503050406030204" pitchFamily="18" charset="0"/>
                      </a:rPr>
                      <m:t>𝒚</m:t>
                    </m:r>
                    <m:r>
                      <a:rPr lang="en-US" altLang="en-US" i="1" dirty="0">
                        <a:solidFill>
                          <a:schemeClr val="bg1"/>
                        </a:solidFill>
                        <a:latin typeface="Cambria Math" panose="02040503050406030204" pitchFamily="18" charset="0"/>
                      </a:rPr>
                      <m:t> = </m:t>
                    </m:r>
                    <m:r>
                      <a:rPr lang="en-US" altLang="en-US" b="1" i="1" dirty="0">
                        <a:solidFill>
                          <a:schemeClr val="bg1"/>
                        </a:solidFill>
                        <a:latin typeface="Cambria Math" panose="02040503050406030204" pitchFamily="18" charset="0"/>
                      </a:rPr>
                      <m:t>𝑨𝒘</m:t>
                    </m:r>
                    <m:r>
                      <a:rPr lang="en-US" altLang="en-US" i="1" dirty="0">
                        <a:solidFill>
                          <a:schemeClr val="bg1"/>
                        </a:solidFill>
                        <a:latin typeface="Cambria Math" panose="02040503050406030204" pitchFamily="18" charset="0"/>
                      </a:rPr>
                      <m:t> </m:t>
                    </m:r>
                  </m:oMath>
                </a14:m>
                <a:r>
                  <a:rPr lang="en-US" altLang="en-US" dirty="0">
                    <a:solidFill>
                      <a:schemeClr val="bg1"/>
                    </a:solidFill>
                  </a:rPr>
                  <a:t/>
                </a:r>
                <a:br>
                  <a:rPr lang="en-US" altLang="en-US" dirty="0">
                    <a:solidFill>
                      <a:schemeClr val="bg1"/>
                    </a:solidFill>
                  </a:rPr>
                </a:br>
                <a:r>
                  <a:rPr lang="en-US" altLang="en-US" sz="1200" dirty="0" smtClean="0">
                    <a:solidFill>
                      <a:schemeClr val="bg1"/>
                    </a:solidFill>
                  </a:rPr>
                  <a:t/>
                </a:r>
                <a:br>
                  <a:rPr lang="en-US" altLang="en-US" sz="1200" dirty="0" smtClean="0">
                    <a:solidFill>
                      <a:schemeClr val="bg1"/>
                    </a:solidFill>
                  </a:rPr>
                </a:br>
                <a:r>
                  <a:rPr lang="en-US" altLang="en-US" dirty="0" smtClean="0">
                    <a:solidFill>
                      <a:schemeClr val="bg1"/>
                    </a:solidFill>
                  </a:rPr>
                  <a:t>is </a:t>
                </a:r>
                <a:r>
                  <a:rPr lang="en-US" altLang="en-US" dirty="0">
                    <a:solidFill>
                      <a:schemeClr val="bg1"/>
                    </a:solidFill>
                  </a:rPr>
                  <a:t>relaxed to </a:t>
                </a:r>
                <a:br>
                  <a:rPr lang="en-US" altLang="en-US" dirty="0">
                    <a:solidFill>
                      <a:schemeClr val="bg1"/>
                    </a:solidFill>
                  </a:rPr>
                </a:br>
                <a:r>
                  <a:rPr lang="en-US" altLang="en-US" sz="1200" dirty="0" smtClean="0">
                    <a:solidFill>
                      <a:schemeClr val="bg1"/>
                    </a:solidFill>
                  </a:rPr>
                  <a:t/>
                </a:r>
                <a:br>
                  <a:rPr lang="en-US" altLang="en-US" sz="1200" dirty="0" smtClean="0">
                    <a:solidFill>
                      <a:schemeClr val="bg1"/>
                    </a:solidFill>
                  </a:rPr>
                </a:br>
                <a:r>
                  <a:rPr lang="en-US" altLang="en-US" dirty="0" smtClean="0">
                    <a:solidFill>
                      <a:schemeClr val="bg1"/>
                    </a:solidFill>
                  </a:rPr>
                  <a:t>Minimize </a:t>
                </a:r>
                <a14:m>
                  <m:oMath xmlns:m="http://schemas.openxmlformats.org/officeDocument/2006/math">
                    <m:r>
                      <a:rPr lang="en-US" altLang="en-US" i="1" dirty="0" smtClean="0">
                        <a:solidFill>
                          <a:schemeClr val="bg1"/>
                        </a:solidFill>
                        <a:latin typeface="Cambria Math" panose="02040503050406030204" pitchFamily="18" charset="0"/>
                      </a:rPr>
                      <m:t>||</m:t>
                    </m:r>
                    <m:r>
                      <a:rPr lang="en-US" altLang="en-US" b="1" i="1" dirty="0">
                        <a:solidFill>
                          <a:schemeClr val="bg1"/>
                        </a:solidFill>
                        <a:latin typeface="Cambria Math" panose="02040503050406030204" pitchFamily="18" charset="0"/>
                      </a:rPr>
                      <m:t>𝒘</m:t>
                    </m:r>
                    <m:r>
                      <a:rPr lang="en-US" altLang="en-US" i="1" dirty="0">
                        <a:solidFill>
                          <a:schemeClr val="bg1"/>
                        </a:solidFill>
                        <a:latin typeface="Cambria Math" panose="02040503050406030204" pitchFamily="18" charset="0"/>
                      </a:rPr>
                      <m:t>||</m:t>
                    </m:r>
                    <m:r>
                      <a:rPr lang="en-US" altLang="en-US" i="1" baseline="-25000" dirty="0">
                        <a:solidFill>
                          <a:schemeClr val="bg1"/>
                        </a:solidFill>
                        <a:latin typeface="Cambria Math" panose="02040503050406030204" pitchFamily="18" charset="0"/>
                      </a:rPr>
                      <m:t>1</m:t>
                    </m:r>
                  </m:oMath>
                </a14:m>
                <a:r>
                  <a:rPr lang="en-US" altLang="en-US" dirty="0">
                    <a:solidFill>
                      <a:schemeClr val="bg1"/>
                    </a:solidFill>
                  </a:rPr>
                  <a:t>, such that </a:t>
                </a:r>
                <a14:m>
                  <m:oMath xmlns:m="http://schemas.openxmlformats.org/officeDocument/2006/math">
                    <m:r>
                      <a:rPr lang="en-US" altLang="en-US" b="1" i="1" dirty="0" smtClean="0">
                        <a:solidFill>
                          <a:schemeClr val="bg1"/>
                        </a:solidFill>
                        <a:latin typeface="Cambria Math" panose="02040503050406030204" pitchFamily="18" charset="0"/>
                      </a:rPr>
                      <m:t>𝒚</m:t>
                    </m:r>
                    <m:r>
                      <a:rPr lang="en-US" altLang="en-US" i="1" dirty="0">
                        <a:solidFill>
                          <a:schemeClr val="bg1"/>
                        </a:solidFill>
                        <a:latin typeface="Cambria Math" panose="02040503050406030204" pitchFamily="18" charset="0"/>
                      </a:rPr>
                      <m:t> = </m:t>
                    </m:r>
                    <m:r>
                      <a:rPr lang="en-US" altLang="en-US" b="1" i="1" dirty="0">
                        <a:solidFill>
                          <a:schemeClr val="bg1"/>
                        </a:solidFill>
                        <a:latin typeface="Cambria Math" panose="02040503050406030204" pitchFamily="18" charset="0"/>
                      </a:rPr>
                      <m:t>𝑨𝒘</m:t>
                    </m:r>
                  </m:oMath>
                </a14:m>
                <a:endParaRPr lang="en-US" altLang="en-US" dirty="0">
                  <a:solidFill>
                    <a:schemeClr val="bg1"/>
                  </a:solidFill>
                </a:endParaRPr>
              </a:p>
              <a:p>
                <a:r>
                  <a:rPr lang="en-US" altLang="en-US" dirty="0" smtClean="0">
                    <a:solidFill>
                      <a:schemeClr val="bg1"/>
                    </a:solidFill>
                  </a:rPr>
                  <a:t>Not </a:t>
                </a:r>
                <a:r>
                  <a:rPr lang="en-US" altLang="en-US" dirty="0">
                    <a:solidFill>
                      <a:schemeClr val="bg1"/>
                    </a:solidFill>
                  </a:rPr>
                  <a:t>immediately applicable to </a:t>
                </a:r>
                <a:r>
                  <a:rPr lang="en-US" altLang="en-US" i="1" dirty="0">
                    <a:solidFill>
                      <a:schemeClr val="bg1"/>
                    </a:solidFill>
                  </a:rPr>
                  <a:t>Boolean</a:t>
                </a:r>
                <a:r>
                  <a:rPr lang="en-US" altLang="en-US" dirty="0">
                    <a:solidFill>
                      <a:schemeClr val="bg1"/>
                    </a:solidFill>
                  </a:rPr>
                  <a:t> linear algebra as we have in our problem</a:t>
                </a:r>
              </a:p>
            </p:txBody>
          </p:sp>
        </mc:Choice>
        <mc:Fallback>
          <p:sp>
            <p:nvSpPr>
              <p:cNvPr id="29699" name="Rectangle 3"/>
              <p:cNvSpPr>
                <a:spLocks noGrp="1" noRot="1" noChangeAspect="1" noMove="1" noResize="1" noEditPoints="1" noAdjustHandles="1" noChangeArrowheads="1" noChangeShapeType="1" noTextEdit="1"/>
              </p:cNvSpPr>
              <p:nvPr>
                <p:ph type="body" sz="half" idx="1"/>
              </p:nvPr>
            </p:nvSpPr>
            <p:spPr>
              <a:blipFill rotWithShape="0">
                <a:blip r:embed="rId2"/>
                <a:stretch>
                  <a:fillRect l="-1535" t="-1220" r="-2007" b="-4743"/>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noFill/>
                  </a:rPr>
                  <a:t> </a:t>
                </a:r>
              </a:p>
            </p:txBody>
          </p:sp>
        </mc:Fallback>
      </mc:AlternateContent>
      <p:grpSp>
        <p:nvGrpSpPr>
          <p:cNvPr id="29701" name="Group 6"/>
          <p:cNvGrpSpPr>
            <a:grpSpLocks/>
          </p:cNvGrpSpPr>
          <p:nvPr/>
        </p:nvGrpSpPr>
        <p:grpSpPr bwMode="auto">
          <a:xfrm>
            <a:off x="6914529" y="3225800"/>
            <a:ext cx="3840163" cy="2236788"/>
            <a:chOff x="3006" y="1601"/>
            <a:chExt cx="2419" cy="1409"/>
          </a:xfrm>
        </p:grpSpPr>
        <p:pic>
          <p:nvPicPr>
            <p:cNvPr id="29705" name="Picture 4"/>
            <p:cNvPicPr>
              <a:picLocks noChangeAspect="1" noChangeArrowheads="1"/>
            </p:cNvPicPr>
            <p:nvPr/>
          </p:nvPicPr>
          <p:blipFill>
            <a:blip r:embed="rId3">
              <a:extLst>
                <a:ext uri="{28A0092B-C50C-407E-A947-70E740481C1C}">
                  <a14:useLocalDpi xmlns:a14="http://schemas.microsoft.com/office/drawing/2010/main" val="0"/>
                </a:ext>
              </a:extLst>
            </a:blip>
            <a:srcRect l="65044" t="31306" r="16670" b="51656"/>
            <a:stretch>
              <a:fillRect/>
            </a:stretch>
          </p:blipFill>
          <p:spPr bwMode="auto">
            <a:xfrm>
              <a:off x="3006" y="1601"/>
              <a:ext cx="2419" cy="1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6" name="Rectangle 5"/>
            <p:cNvSpPr>
              <a:spLocks noChangeArrowheads="1"/>
            </p:cNvSpPr>
            <p:nvPr/>
          </p:nvSpPr>
          <p:spPr bwMode="auto">
            <a:xfrm>
              <a:off x="3025" y="2444"/>
              <a:ext cx="1983" cy="2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grpSp>
      <mc:AlternateContent xmlns:mc="http://schemas.openxmlformats.org/markup-compatibility/2006">
        <mc:Choice xmlns:a14="http://schemas.microsoft.com/office/drawing/2010/main" Requires="a14">
          <p:sp>
            <p:nvSpPr>
              <p:cNvPr id="29702" name="Text Box 8"/>
              <p:cNvSpPr txBox="1">
                <a:spLocks noChangeArrowheads="1"/>
              </p:cNvSpPr>
              <p:nvPr/>
            </p:nvSpPr>
            <p:spPr bwMode="auto">
              <a:xfrm>
                <a:off x="6958978" y="2776538"/>
                <a:ext cx="527050" cy="3667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14:m>
                  <m:oMathPara xmlns:m="http://schemas.openxmlformats.org/officeDocument/2006/math">
                    <m:oMathParaPr>
                      <m:jc m:val="centerGroup"/>
                    </m:oMathParaPr>
                    <m:oMath xmlns:m="http://schemas.openxmlformats.org/officeDocument/2006/math">
                      <m:r>
                        <a:rPr lang="en-US" altLang="en-US" b="1" i="1" dirty="0" smtClean="0">
                          <a:solidFill>
                            <a:schemeClr val="bg1"/>
                          </a:solidFill>
                          <a:latin typeface="Cambria Math" panose="02040503050406030204" pitchFamily="18" charset="0"/>
                        </a:rPr>
                        <m:t>𝒚</m:t>
                      </m:r>
                    </m:oMath>
                  </m:oMathPara>
                </a14:m>
                <a:endParaRPr lang="en-US" altLang="en-US" b="1" dirty="0">
                  <a:solidFill>
                    <a:schemeClr val="bg1"/>
                  </a:solidFill>
                </a:endParaRPr>
              </a:p>
            </p:txBody>
          </p:sp>
        </mc:Choice>
        <mc:Fallback>
          <p:sp>
            <p:nvSpPr>
              <p:cNvPr id="29702" name="Text Box 8"/>
              <p:cNvSpPr txBox="1">
                <a:spLocks noRot="1" noChangeAspect="1" noMove="1" noResize="1" noEditPoints="1" noAdjustHandles="1" noChangeArrowheads="1" noChangeShapeType="1" noTextEdit="1"/>
              </p:cNvSpPr>
              <p:nvPr/>
            </p:nvSpPr>
            <p:spPr bwMode="auto">
              <a:xfrm>
                <a:off x="6958978" y="2776538"/>
                <a:ext cx="527050" cy="366712"/>
              </a:xfrm>
              <a:prstGeom prst="rect">
                <a:avLst/>
              </a:prstGeom>
              <a:blipFill rotWithShape="0">
                <a:blip r:embed="rId4"/>
                <a:stretch>
                  <a:fillRect b="-81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703" name="Text Box 9"/>
              <p:cNvSpPr txBox="1">
                <a:spLocks noChangeArrowheads="1"/>
              </p:cNvSpPr>
              <p:nvPr/>
            </p:nvSpPr>
            <p:spPr bwMode="auto">
              <a:xfrm>
                <a:off x="8873503" y="2778126"/>
                <a:ext cx="527050" cy="3667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14:m>
                  <m:oMathPara xmlns:m="http://schemas.openxmlformats.org/officeDocument/2006/math">
                    <m:oMathParaPr>
                      <m:jc m:val="centerGroup"/>
                    </m:oMathParaPr>
                    <m:oMath xmlns:m="http://schemas.openxmlformats.org/officeDocument/2006/math">
                      <m:r>
                        <a:rPr lang="en-US" altLang="en-US" b="1" i="1" dirty="0" smtClean="0">
                          <a:solidFill>
                            <a:schemeClr val="bg1"/>
                          </a:solidFill>
                          <a:latin typeface="Cambria Math" panose="02040503050406030204" pitchFamily="18" charset="0"/>
                        </a:rPr>
                        <m:t>𝑨</m:t>
                      </m:r>
                    </m:oMath>
                  </m:oMathPara>
                </a14:m>
                <a:endParaRPr lang="en-US" altLang="en-US" b="1" dirty="0">
                  <a:solidFill>
                    <a:schemeClr val="bg1"/>
                  </a:solidFill>
                </a:endParaRPr>
              </a:p>
            </p:txBody>
          </p:sp>
        </mc:Choice>
        <mc:Fallback>
          <p:sp>
            <p:nvSpPr>
              <p:cNvPr id="29703" name="Text Box 9"/>
              <p:cNvSpPr txBox="1">
                <a:spLocks noRot="1" noChangeAspect="1" noMove="1" noResize="1" noEditPoints="1" noAdjustHandles="1" noChangeArrowheads="1" noChangeShapeType="1" noTextEdit="1"/>
              </p:cNvSpPr>
              <p:nvPr/>
            </p:nvSpPr>
            <p:spPr bwMode="auto">
              <a:xfrm>
                <a:off x="8873503" y="2778126"/>
                <a:ext cx="527050" cy="366713"/>
              </a:xfrm>
              <a:prstGeom prst="rect">
                <a:avLst/>
              </a:prstGeom>
              <a:blipFill rotWithShape="0">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704" name="Text Box 10"/>
              <p:cNvSpPr txBox="1">
                <a:spLocks noChangeArrowheads="1"/>
              </p:cNvSpPr>
              <p:nvPr/>
            </p:nvSpPr>
            <p:spPr bwMode="auto">
              <a:xfrm>
                <a:off x="10303841" y="2779713"/>
                <a:ext cx="527050" cy="3667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14:m>
                  <m:oMathPara xmlns:m="http://schemas.openxmlformats.org/officeDocument/2006/math">
                    <m:oMathParaPr>
                      <m:jc m:val="centerGroup"/>
                    </m:oMathParaPr>
                    <m:oMath xmlns:m="http://schemas.openxmlformats.org/officeDocument/2006/math">
                      <m:r>
                        <a:rPr lang="en-US" altLang="en-US" b="1" i="1" dirty="0" smtClean="0">
                          <a:solidFill>
                            <a:schemeClr val="bg1"/>
                          </a:solidFill>
                          <a:latin typeface="Cambria Math" panose="02040503050406030204" pitchFamily="18" charset="0"/>
                        </a:rPr>
                        <m:t>𝒘</m:t>
                      </m:r>
                    </m:oMath>
                  </m:oMathPara>
                </a14:m>
                <a:endParaRPr lang="en-US" altLang="en-US" b="1" dirty="0">
                  <a:solidFill>
                    <a:schemeClr val="bg1"/>
                  </a:solidFill>
                </a:endParaRPr>
              </a:p>
            </p:txBody>
          </p:sp>
        </mc:Choice>
        <mc:Fallback>
          <p:sp>
            <p:nvSpPr>
              <p:cNvPr id="29704" name="Text Box 10"/>
              <p:cNvSpPr txBox="1">
                <a:spLocks noRot="1" noChangeAspect="1" noMove="1" noResize="1" noEditPoints="1" noAdjustHandles="1" noChangeArrowheads="1" noChangeShapeType="1" noTextEdit="1"/>
              </p:cNvSpPr>
              <p:nvPr/>
            </p:nvSpPr>
            <p:spPr bwMode="auto">
              <a:xfrm>
                <a:off x="10303841" y="2779713"/>
                <a:ext cx="527050" cy="366712"/>
              </a:xfrm>
              <a:prstGeom prst="rect">
                <a:avLst/>
              </a:prstGeom>
              <a:blipFill rotWithShape="0">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 name="Rectangle 1"/>
          <p:cNvSpPr/>
          <p:nvPr/>
        </p:nvSpPr>
        <p:spPr>
          <a:xfrm>
            <a:off x="6929610" y="4564063"/>
            <a:ext cx="3178176" cy="4127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2502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79678" y="358452"/>
            <a:ext cx="11069372" cy="59663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normAutofit fontScale="90000"/>
          </a:bodyPr>
          <a:lstStyle/>
          <a:p>
            <a:r>
              <a:rPr lang="en-US" altLang="en-US" dirty="0" smtClean="0"/>
              <a:t>Convex Relaxation for Boolean Algebra Expressed in Ordinary Real Algebra</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alpha val="74997"/>
                        </a:schemeClr>
                      </a:outerShdw>
                    </a:effectLst>
                  </a14:hiddenEffects>
                </a:ext>
              </a:extLst>
            </p:spPr>
            <p:txBody>
              <a:bodyPr/>
              <a:lstStyle/>
              <a:p>
                <a:r>
                  <a:rPr lang="en-US" altLang="en-US" dirty="0" smtClean="0"/>
                  <a:t>If a Boolean vector </a:t>
                </a:r>
                <a14:m>
                  <m:oMath xmlns:m="http://schemas.openxmlformats.org/officeDocument/2006/math">
                    <m:r>
                      <a:rPr lang="en-US" altLang="en-US" b="1" i="1" dirty="0" smtClean="0">
                        <a:latin typeface="Cambria Math" panose="02040503050406030204" pitchFamily="18" charset="0"/>
                      </a:rPr>
                      <m:t>𝒘</m:t>
                    </m:r>
                  </m:oMath>
                </a14:m>
                <a:r>
                  <a:rPr lang="en-US" altLang="en-US" dirty="0" smtClean="0"/>
                  <a:t> satisfies </a:t>
                </a:r>
                <a14:m>
                  <m:oMath xmlns:m="http://schemas.openxmlformats.org/officeDocument/2006/math">
                    <m:r>
                      <a:rPr lang="en-US" altLang="en-US" b="1" i="1" dirty="0" smtClean="0">
                        <a:latin typeface="Cambria Math" panose="02040503050406030204" pitchFamily="18" charset="0"/>
                      </a:rPr>
                      <m:t>𝒚</m:t>
                    </m:r>
                    <m:r>
                      <a:rPr lang="en-US" altLang="en-US" i="1" dirty="0" smtClean="0">
                        <a:latin typeface="Cambria Math" panose="02040503050406030204" pitchFamily="18" charset="0"/>
                      </a:rPr>
                      <m:t> = </m:t>
                    </m:r>
                    <m:r>
                      <a:rPr lang="en-US" altLang="en-US" b="1" i="1" dirty="0" err="1" smtClean="0">
                        <a:latin typeface="Cambria Math" panose="02040503050406030204" pitchFamily="18" charset="0"/>
                      </a:rPr>
                      <m:t>𝑨</m:t>
                    </m:r>
                    <m:r>
                      <a:rPr lang="en-US" altLang="en-US" i="1" dirty="0" err="1" smtClean="0">
                        <a:latin typeface="Cambria Math" panose="02040503050406030204" pitchFamily="18" charset="0"/>
                      </a:rPr>
                      <m:t>∨</m:t>
                    </m:r>
                    <m:r>
                      <a:rPr lang="en-US" altLang="en-US" b="1" i="1" dirty="0" err="1" smtClean="0">
                        <a:latin typeface="Cambria Math" panose="02040503050406030204" pitchFamily="18" charset="0"/>
                      </a:rPr>
                      <m:t>𝒘</m:t>
                    </m:r>
                  </m:oMath>
                </a14:m>
                <a:r>
                  <a:rPr lang="en-US" altLang="en-US" dirty="0" smtClean="0"/>
                  <a:t>, then it also satisfies the pair of ordinary linear constraints: </a:t>
                </a:r>
                <a14:m>
                  <m:oMath xmlns:m="http://schemas.openxmlformats.org/officeDocument/2006/math">
                    <m:r>
                      <a:rPr lang="en-US" altLang="en-US" b="1" i="1" dirty="0" smtClean="0">
                        <a:latin typeface="Cambria Math" panose="02040503050406030204" pitchFamily="18" charset="0"/>
                      </a:rPr>
                      <m:t>𝑨</m:t>
                    </m:r>
                    <m:r>
                      <a:rPr lang="en-US" altLang="en-US" i="1" baseline="-25000" dirty="0" err="1" smtClean="0">
                        <a:latin typeface="Cambria Math" panose="02040503050406030204" pitchFamily="18" charset="0"/>
                      </a:rPr>
                      <m:t>𝑃</m:t>
                    </m:r>
                    <m:r>
                      <a:rPr lang="en-US" altLang="en-US" b="1" i="1" dirty="0" err="1" smtClean="0">
                        <a:latin typeface="Cambria Math" panose="02040503050406030204" pitchFamily="18" charset="0"/>
                      </a:rPr>
                      <m:t>𝒘</m:t>
                    </m:r>
                    <m:r>
                      <a:rPr lang="en-US" altLang="en-US" i="1" dirty="0" smtClean="0">
                        <a:latin typeface="Cambria Math" panose="02040503050406030204" pitchFamily="18" charset="0"/>
                      </a:rPr>
                      <m:t> ≥ </m:t>
                    </m:r>
                    <m:r>
                      <a:rPr lang="en-US" altLang="en-US" b="1" i="1" dirty="0" smtClean="0">
                        <a:latin typeface="Cambria Math" panose="02040503050406030204" pitchFamily="18" charset="0"/>
                      </a:rPr>
                      <m:t>𝟏</m:t>
                    </m:r>
                  </m:oMath>
                </a14:m>
                <a:r>
                  <a:rPr lang="en-US" altLang="en-US" dirty="0" smtClean="0"/>
                  <a:t>,</a:t>
                </a:r>
                <a:r>
                  <a:rPr lang="en-US" altLang="en-US" b="1" dirty="0" smtClean="0"/>
                  <a:t> </a:t>
                </a:r>
                <a14:m>
                  <m:oMath xmlns:m="http://schemas.openxmlformats.org/officeDocument/2006/math">
                    <m:r>
                      <a:rPr lang="en-US" altLang="en-US" b="1" i="1" dirty="0" smtClean="0">
                        <a:latin typeface="Cambria Math" panose="02040503050406030204" pitchFamily="18" charset="0"/>
                      </a:rPr>
                      <m:t>𝑨</m:t>
                    </m:r>
                    <m:r>
                      <a:rPr lang="en-US" altLang="en-US" i="1" baseline="-25000" dirty="0" err="1" smtClean="0">
                        <a:latin typeface="Cambria Math" panose="02040503050406030204" pitchFamily="18" charset="0"/>
                      </a:rPr>
                      <m:t>𝑍</m:t>
                    </m:r>
                    <m:r>
                      <a:rPr lang="en-US" altLang="en-US" b="1" i="1" dirty="0" err="1" smtClean="0">
                        <a:latin typeface="Cambria Math" panose="02040503050406030204" pitchFamily="18" charset="0"/>
                      </a:rPr>
                      <m:t>𝒘</m:t>
                    </m:r>
                    <m:r>
                      <a:rPr lang="en-US" altLang="en-US" i="1" dirty="0" smtClean="0">
                        <a:latin typeface="Cambria Math" panose="02040503050406030204" pitchFamily="18" charset="0"/>
                      </a:rPr>
                      <m:t> = </m:t>
                    </m:r>
                    <m:r>
                      <a:rPr lang="en-US" altLang="en-US" b="1" i="1" dirty="0" smtClean="0">
                        <a:latin typeface="Cambria Math" panose="02040503050406030204" pitchFamily="18" charset="0"/>
                      </a:rPr>
                      <m:t>𝟎</m:t>
                    </m:r>
                  </m:oMath>
                </a14:m>
                <a:endParaRPr lang="en-US" altLang="en-US" dirty="0" smtClean="0"/>
              </a:p>
              <a:p>
                <a:pPr lvl="1"/>
                <a14:m>
                  <m:oMath xmlns:m="http://schemas.openxmlformats.org/officeDocument/2006/math">
                    <m:r>
                      <a:rPr lang="en-US" altLang="en-US" i="1" dirty="0" smtClean="0">
                        <a:latin typeface="Cambria Math" panose="02040503050406030204" pitchFamily="18" charset="0"/>
                      </a:rPr>
                      <m:t>𝑃</m:t>
                    </m:r>
                    <m:r>
                      <a:rPr lang="en-US" altLang="en-US" i="1" dirty="0" smtClean="0">
                        <a:latin typeface="Cambria Math" panose="02040503050406030204" pitchFamily="18" charset="0"/>
                      </a:rPr>
                      <m:t> = {</m:t>
                    </m:r>
                    <m:r>
                      <a:rPr lang="en-US" altLang="en-US" i="1" dirty="0" err="1" smtClean="0">
                        <a:latin typeface="Cambria Math" panose="02040503050406030204" pitchFamily="18" charset="0"/>
                      </a:rPr>
                      <m:t>𝑖</m:t>
                    </m:r>
                    <m:r>
                      <a:rPr lang="en-US" altLang="en-US" i="1" dirty="0" smtClean="0">
                        <a:latin typeface="Cambria Math" panose="02040503050406030204" pitchFamily="18" charset="0"/>
                      </a:rPr>
                      <m:t> | </m:t>
                    </m:r>
                    <m:r>
                      <a:rPr lang="en-US" altLang="en-US" i="1" dirty="0" err="1" smtClean="0">
                        <a:latin typeface="Cambria Math" panose="02040503050406030204" pitchFamily="18" charset="0"/>
                      </a:rPr>
                      <m:t>𝑦</m:t>
                    </m:r>
                    <m:r>
                      <a:rPr lang="en-US" altLang="en-US" i="1" baseline="-25000" dirty="0" err="1" smtClean="0">
                        <a:latin typeface="Cambria Math" panose="02040503050406030204" pitchFamily="18" charset="0"/>
                      </a:rPr>
                      <m:t>𝑖</m:t>
                    </m:r>
                    <m:r>
                      <a:rPr lang="en-US" altLang="en-US" i="1" dirty="0" smtClean="0">
                        <a:latin typeface="Cambria Math" panose="02040503050406030204" pitchFamily="18" charset="0"/>
                      </a:rPr>
                      <m:t> = 1}</m:t>
                    </m:r>
                  </m:oMath>
                </a14:m>
                <a:r>
                  <a:rPr lang="en-US" altLang="en-US" dirty="0" smtClean="0"/>
                  <a:t>, </a:t>
                </a:r>
                <a14:m>
                  <m:oMath xmlns:m="http://schemas.openxmlformats.org/officeDocument/2006/math">
                    <m:r>
                      <a:rPr lang="en-US" altLang="en-US" i="1" dirty="0" smtClean="0">
                        <a:latin typeface="Cambria Math" panose="02040503050406030204" pitchFamily="18" charset="0"/>
                      </a:rPr>
                      <m:t>𝑍</m:t>
                    </m:r>
                    <m:r>
                      <a:rPr lang="en-US" altLang="en-US" i="1" dirty="0" smtClean="0">
                        <a:latin typeface="Cambria Math" panose="02040503050406030204" pitchFamily="18" charset="0"/>
                      </a:rPr>
                      <m:t> = {</m:t>
                    </m:r>
                    <m:r>
                      <a:rPr lang="en-US" altLang="en-US" i="1" dirty="0" err="1" smtClean="0">
                        <a:latin typeface="Cambria Math" panose="02040503050406030204" pitchFamily="18" charset="0"/>
                      </a:rPr>
                      <m:t>𝑖</m:t>
                    </m:r>
                    <m:r>
                      <a:rPr lang="en-US" altLang="en-US" i="1" dirty="0" smtClean="0">
                        <a:latin typeface="Cambria Math" panose="02040503050406030204" pitchFamily="18" charset="0"/>
                      </a:rPr>
                      <m:t> | </m:t>
                    </m:r>
                    <m:r>
                      <a:rPr lang="en-US" altLang="en-US" i="1" dirty="0" err="1" smtClean="0">
                        <a:latin typeface="Cambria Math" panose="02040503050406030204" pitchFamily="18" charset="0"/>
                      </a:rPr>
                      <m:t>𝑦</m:t>
                    </m:r>
                    <m:r>
                      <a:rPr lang="en-US" altLang="en-US" i="1" baseline="-25000" dirty="0" err="1" smtClean="0">
                        <a:latin typeface="Cambria Math" panose="02040503050406030204" pitchFamily="18" charset="0"/>
                      </a:rPr>
                      <m:t>𝑖</m:t>
                    </m:r>
                    <m:r>
                      <a:rPr lang="en-US" altLang="en-US" i="1" dirty="0" smtClean="0">
                        <a:latin typeface="Cambria Math" panose="02040503050406030204" pitchFamily="18" charset="0"/>
                      </a:rPr>
                      <m:t> = 0}</m:t>
                    </m:r>
                  </m:oMath>
                </a14:m>
                <a:r>
                  <a:rPr lang="en-US" altLang="en-US" dirty="0" smtClean="0"/>
                  <a:t>, and </a:t>
                </a:r>
                <a14:m>
                  <m:oMath xmlns:m="http://schemas.openxmlformats.org/officeDocument/2006/math">
                    <m:r>
                      <a:rPr lang="en-US" altLang="en-US" b="1" i="1" dirty="0" smtClean="0">
                        <a:latin typeface="Cambria Math" panose="02040503050406030204" pitchFamily="18" charset="0"/>
                      </a:rPr>
                      <m:t>𝑨</m:t>
                    </m:r>
                    <m:r>
                      <a:rPr lang="en-US" altLang="en-US" i="1" baseline="-25000" dirty="0" smtClean="0">
                        <a:latin typeface="Cambria Math" panose="02040503050406030204" pitchFamily="18" charset="0"/>
                      </a:rPr>
                      <m:t>𝑃</m:t>
                    </m:r>
                  </m:oMath>
                </a14:m>
                <a:r>
                  <a:rPr lang="en-US" altLang="en-US" dirty="0" smtClean="0"/>
                  <a:t> and </a:t>
                </a:r>
                <a14:m>
                  <m:oMath xmlns:m="http://schemas.openxmlformats.org/officeDocument/2006/math">
                    <m:r>
                      <a:rPr lang="en-US" altLang="en-US" b="1" i="1" dirty="0" smtClean="0">
                        <a:latin typeface="Cambria Math" panose="02040503050406030204" pitchFamily="18" charset="0"/>
                      </a:rPr>
                      <m:t>𝑨</m:t>
                    </m:r>
                    <m:r>
                      <a:rPr lang="en-US" altLang="en-US" i="1" baseline="-25000" dirty="0" smtClean="0">
                        <a:latin typeface="Cambria Math" panose="02040503050406030204" pitchFamily="18" charset="0"/>
                      </a:rPr>
                      <m:t>𝑍</m:t>
                    </m:r>
                  </m:oMath>
                </a14:m>
                <a:r>
                  <a:rPr lang="en-US" altLang="en-US" dirty="0" smtClean="0"/>
                  <a:t> are the corresponding rows of </a:t>
                </a:r>
                <a14:m>
                  <m:oMath xmlns:m="http://schemas.openxmlformats.org/officeDocument/2006/math">
                    <m:r>
                      <a:rPr lang="en-US" altLang="en-US" b="1" i="1" dirty="0" smtClean="0">
                        <a:latin typeface="Cambria Math" panose="02040503050406030204" pitchFamily="18" charset="0"/>
                      </a:rPr>
                      <m:t>𝑨</m:t>
                    </m:r>
                  </m:oMath>
                </a14:m>
                <a:endParaRPr lang="en-US" altLang="en-US" b="1" dirty="0" smtClean="0"/>
              </a:p>
            </p:txBody>
          </p:sp>
        </mc:Choice>
        <mc:Fallback xmlns="">
          <p:sp>
            <p:nvSpPr>
              <p:cNvPr id="30723" name="Rectangle 3"/>
              <p:cNvSpPr>
                <a:spLocks noRot="1" noChangeAspect="1" noMove="1" noResize="1" noEditPoints="1" noAdjustHandles="1" noChangeArrowheads="1" noChangeShapeType="1" noTextEdit="1"/>
              </p:cNvSpPr>
              <p:nvPr>
                <p:ph type="body" idx="1"/>
              </p:nvPr>
            </p:nvSpPr>
            <p:spPr>
              <a:blipFill rotWithShape="0">
                <a:blip r:embed="rId2"/>
                <a:stretch>
                  <a:fillRect l="-753" t="-1806"/>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noFill/>
                  </a:rPr>
                  <a:t> </a:t>
                </a:r>
              </a:p>
            </p:txBody>
          </p:sp>
        </mc:Fallback>
      </mc:AlternateContent>
      <p:pic>
        <p:nvPicPr>
          <p:cNvPr id="30724" name="Picture 710" descr="boolean_l1"/>
          <p:cNvPicPr preferRelativeResize="0">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1862138" y="3981451"/>
            <a:ext cx="2578100" cy="1497013"/>
          </a:xfrm>
          <a:prstGeom prst="rect">
            <a:avLst/>
          </a:prstGeom>
          <a:noFill/>
          <a:ln>
            <a:noFill/>
          </a:ln>
        </p:spPr>
      </p:pic>
      <p:pic>
        <p:nvPicPr>
          <p:cNvPr id="30725" name="Picture 711" descr="lp"/>
          <p:cNvPicPr preferRelativeResize="0">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4835526" y="3997325"/>
            <a:ext cx="25876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712" descr="lp_slack"/>
          <p:cNvPicPr preferRelativeResize="0">
            <a:picLocks noChangeAspect="1" noChangeArrowheads="1"/>
          </p:cNvPicPr>
          <p:nvPr/>
        </p:nvPicPr>
        <p:blipFill>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881938" y="3959226"/>
            <a:ext cx="2595562"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713"/>
          <p:cNvSpPr txBox="1">
            <a:spLocks noChangeArrowheads="1"/>
          </p:cNvSpPr>
          <p:nvPr/>
        </p:nvSpPr>
        <p:spPr bwMode="auto">
          <a:xfrm>
            <a:off x="1922463" y="3327400"/>
            <a:ext cx="223996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defTabSz="4137025">
              <a:spcAft>
                <a:spcPct val="5000"/>
              </a:spcAft>
              <a:buClr>
                <a:schemeClr val="tx1"/>
              </a:buClr>
              <a:buChar char="•"/>
              <a:defRPr sz="2000">
                <a:solidFill>
                  <a:schemeClr val="tx1"/>
                </a:solidFill>
                <a:latin typeface="Arial" panose="020B0604020202020204" pitchFamily="34" charset="0"/>
                <a:ea typeface="MS PGothic" panose="020B0600070205080204" pitchFamily="34" charset="-128"/>
              </a:defRPr>
            </a:lvl1pPr>
            <a:lvl2pPr marL="742950" indent="-285750" defTabSz="4137025">
              <a:spcAft>
                <a:spcPct val="5000"/>
              </a:spcAft>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defTabSz="4137025">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3pPr>
            <a:lvl4pPr marL="1600200" indent="-228600" defTabSz="4137025">
              <a:spcBef>
                <a:spcPct val="20000"/>
              </a:spcBef>
              <a:buClr>
                <a:schemeClr val="tx1"/>
              </a:buClr>
              <a:defRPr sz="1300">
                <a:solidFill>
                  <a:schemeClr val="tx1"/>
                </a:solidFill>
                <a:latin typeface="Arial" panose="020B0604020202020204" pitchFamily="34" charset="0"/>
                <a:ea typeface="MS PGothic" panose="020B0600070205080204" pitchFamily="34" charset="-128"/>
              </a:defRPr>
            </a:lvl4pPr>
            <a:lvl5pPr marL="2057400" indent="-228600" defTabSz="4137025">
              <a:spcBef>
                <a:spcPct val="20000"/>
              </a:spcBef>
              <a:buClr>
                <a:schemeClr val="tx1"/>
              </a:buClr>
              <a:defRPr sz="1300">
                <a:solidFill>
                  <a:schemeClr val="tx1"/>
                </a:solidFill>
                <a:latin typeface="Arial" panose="020B0604020202020204" pitchFamily="34" charset="0"/>
                <a:ea typeface="MS PGothic" panose="020B0600070205080204" pitchFamily="34" charset="-128"/>
              </a:defRPr>
            </a:lvl5pPr>
            <a:lvl6pPr marL="25146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6pPr>
            <a:lvl7pPr marL="29718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7pPr>
            <a:lvl8pPr marL="34290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8pPr>
            <a:lvl9pPr marL="38862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50000"/>
              </a:spcBef>
              <a:spcAft>
                <a:spcPct val="0"/>
              </a:spcAft>
              <a:buClrTx/>
              <a:buFontTx/>
              <a:buNone/>
            </a:pPr>
            <a:r>
              <a:rPr lang="en-US" altLang="en-US" dirty="0">
                <a:solidFill>
                  <a:schemeClr val="bg1"/>
                </a:solidFill>
              </a:rPr>
              <a:t>Boolean </a:t>
            </a:r>
            <a:r>
              <a:rPr lang="en-US" altLang="en-US" i="1" dirty="0">
                <a:solidFill>
                  <a:schemeClr val="bg1"/>
                </a:solidFill>
                <a:cs typeface="Arial" panose="020B0604020202020204" pitchFamily="34" charset="0"/>
              </a:rPr>
              <a:t>ℓ</a:t>
            </a:r>
            <a:r>
              <a:rPr lang="en-US" altLang="en-US" baseline="-25000" dirty="0">
                <a:solidFill>
                  <a:schemeClr val="bg1"/>
                </a:solidFill>
                <a:cs typeface="Arial" panose="020B0604020202020204" pitchFamily="34" charset="0"/>
              </a:rPr>
              <a:t>1</a:t>
            </a:r>
          </a:p>
        </p:txBody>
      </p:sp>
      <p:sp>
        <p:nvSpPr>
          <p:cNvPr id="30728" name="Text Box 714"/>
          <p:cNvSpPr txBox="1">
            <a:spLocks noChangeArrowheads="1"/>
          </p:cNvSpPr>
          <p:nvPr/>
        </p:nvSpPr>
        <p:spPr bwMode="auto">
          <a:xfrm>
            <a:off x="4992688" y="3340100"/>
            <a:ext cx="223996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defTabSz="4137025">
              <a:spcAft>
                <a:spcPct val="5000"/>
              </a:spcAft>
              <a:buClr>
                <a:schemeClr val="tx1"/>
              </a:buClr>
              <a:buChar char="•"/>
              <a:defRPr sz="2000">
                <a:solidFill>
                  <a:schemeClr val="tx1"/>
                </a:solidFill>
                <a:latin typeface="Arial" panose="020B0604020202020204" pitchFamily="34" charset="0"/>
                <a:ea typeface="MS PGothic" panose="020B0600070205080204" pitchFamily="34" charset="-128"/>
              </a:defRPr>
            </a:lvl1pPr>
            <a:lvl2pPr marL="742950" indent="-285750" defTabSz="4137025">
              <a:spcAft>
                <a:spcPct val="5000"/>
              </a:spcAft>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defTabSz="4137025">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3pPr>
            <a:lvl4pPr marL="1600200" indent="-228600" defTabSz="4137025">
              <a:spcBef>
                <a:spcPct val="20000"/>
              </a:spcBef>
              <a:buClr>
                <a:schemeClr val="tx1"/>
              </a:buClr>
              <a:defRPr sz="1300">
                <a:solidFill>
                  <a:schemeClr val="tx1"/>
                </a:solidFill>
                <a:latin typeface="Arial" panose="020B0604020202020204" pitchFamily="34" charset="0"/>
                <a:ea typeface="MS PGothic" panose="020B0600070205080204" pitchFamily="34" charset="-128"/>
              </a:defRPr>
            </a:lvl4pPr>
            <a:lvl5pPr marL="2057400" indent="-228600" defTabSz="4137025">
              <a:spcBef>
                <a:spcPct val="20000"/>
              </a:spcBef>
              <a:buClr>
                <a:schemeClr val="tx1"/>
              </a:buClr>
              <a:defRPr sz="1300">
                <a:solidFill>
                  <a:schemeClr val="tx1"/>
                </a:solidFill>
                <a:latin typeface="Arial" panose="020B0604020202020204" pitchFamily="34" charset="0"/>
                <a:ea typeface="MS PGothic" panose="020B0600070205080204" pitchFamily="34" charset="-128"/>
              </a:defRPr>
            </a:lvl5pPr>
            <a:lvl6pPr marL="25146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6pPr>
            <a:lvl7pPr marL="29718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7pPr>
            <a:lvl8pPr marL="34290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8pPr>
            <a:lvl9pPr marL="38862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50000"/>
              </a:spcBef>
              <a:spcAft>
                <a:spcPct val="0"/>
              </a:spcAft>
              <a:buClrTx/>
              <a:buFontTx/>
              <a:buNone/>
            </a:pPr>
            <a:r>
              <a:rPr lang="en-US" altLang="en-US">
                <a:solidFill>
                  <a:schemeClr val="bg1"/>
                </a:solidFill>
              </a:rPr>
              <a:t>Linear Program</a:t>
            </a:r>
            <a:endParaRPr lang="en-US" altLang="en-US" baseline="-25000">
              <a:solidFill>
                <a:schemeClr val="bg1"/>
              </a:solidFill>
              <a:cs typeface="Arial" panose="020B0604020202020204" pitchFamily="34" charset="0"/>
            </a:endParaRPr>
          </a:p>
        </p:txBody>
      </p:sp>
      <p:sp>
        <p:nvSpPr>
          <p:cNvPr id="30729" name="Text Box 715"/>
          <p:cNvSpPr txBox="1">
            <a:spLocks noChangeArrowheads="1"/>
          </p:cNvSpPr>
          <p:nvPr/>
        </p:nvSpPr>
        <p:spPr bwMode="auto">
          <a:xfrm>
            <a:off x="8012113" y="3336925"/>
            <a:ext cx="223996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defTabSz="4137025">
              <a:spcAft>
                <a:spcPct val="5000"/>
              </a:spcAft>
              <a:buClr>
                <a:schemeClr val="tx1"/>
              </a:buClr>
              <a:buChar char="•"/>
              <a:defRPr sz="2000">
                <a:solidFill>
                  <a:schemeClr val="tx1"/>
                </a:solidFill>
                <a:latin typeface="Arial" panose="020B0604020202020204" pitchFamily="34" charset="0"/>
                <a:ea typeface="MS PGothic" panose="020B0600070205080204" pitchFamily="34" charset="-128"/>
              </a:defRPr>
            </a:lvl1pPr>
            <a:lvl2pPr marL="742950" indent="-285750" defTabSz="4137025">
              <a:spcAft>
                <a:spcPct val="5000"/>
              </a:spcAft>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defTabSz="4137025">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3pPr>
            <a:lvl4pPr marL="1600200" indent="-228600" defTabSz="4137025">
              <a:spcBef>
                <a:spcPct val="20000"/>
              </a:spcBef>
              <a:buClr>
                <a:schemeClr val="tx1"/>
              </a:buClr>
              <a:defRPr sz="1300">
                <a:solidFill>
                  <a:schemeClr val="tx1"/>
                </a:solidFill>
                <a:latin typeface="Arial" panose="020B0604020202020204" pitchFamily="34" charset="0"/>
                <a:ea typeface="MS PGothic" panose="020B0600070205080204" pitchFamily="34" charset="-128"/>
              </a:defRPr>
            </a:lvl4pPr>
            <a:lvl5pPr marL="2057400" indent="-228600" defTabSz="4137025">
              <a:spcBef>
                <a:spcPct val="20000"/>
              </a:spcBef>
              <a:buClr>
                <a:schemeClr val="tx1"/>
              </a:buClr>
              <a:defRPr sz="1300">
                <a:solidFill>
                  <a:schemeClr val="tx1"/>
                </a:solidFill>
                <a:latin typeface="Arial" panose="020B0604020202020204" pitchFamily="34" charset="0"/>
                <a:ea typeface="MS PGothic" panose="020B0600070205080204" pitchFamily="34" charset="-128"/>
              </a:defRPr>
            </a:lvl5pPr>
            <a:lvl6pPr marL="25146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6pPr>
            <a:lvl7pPr marL="29718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7pPr>
            <a:lvl8pPr marL="34290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8pPr>
            <a:lvl9pPr marL="3886200" indent="-228600" defTabSz="4137025"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50000"/>
              </a:spcBef>
              <a:spcAft>
                <a:spcPct val="0"/>
              </a:spcAft>
              <a:buClrTx/>
              <a:buFontTx/>
              <a:buNone/>
            </a:pPr>
            <a:r>
              <a:rPr lang="en-US" altLang="en-US" dirty="0">
                <a:solidFill>
                  <a:schemeClr val="bg1"/>
                </a:solidFill>
              </a:rPr>
              <a:t>Noisy LP</a:t>
            </a:r>
            <a:endParaRPr lang="en-US" altLang="en-US" baseline="-25000" dirty="0">
              <a:solidFill>
                <a:schemeClr val="bg1"/>
              </a:solidFill>
              <a:cs typeface="Arial" panose="020B0604020202020204" pitchFamily="34" charset="0"/>
            </a:endParaRPr>
          </a:p>
        </p:txBody>
      </p:sp>
      <p:sp>
        <p:nvSpPr>
          <p:cNvPr id="30730" name="AutoShape 14"/>
          <p:cNvSpPr>
            <a:spLocks noChangeArrowheads="1"/>
          </p:cNvSpPr>
          <p:nvPr/>
        </p:nvSpPr>
        <p:spPr bwMode="auto">
          <a:xfrm>
            <a:off x="4248150" y="3419475"/>
            <a:ext cx="323850" cy="152400"/>
          </a:xfrm>
          <a:prstGeom prst="rightArrow">
            <a:avLst>
              <a:gd name="adj1" fmla="val 50000"/>
              <a:gd name="adj2" fmla="val 5312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chemeClr val="bg1"/>
              </a:solidFill>
            </a:endParaRPr>
          </a:p>
        </p:txBody>
      </p:sp>
      <p:sp>
        <p:nvSpPr>
          <p:cNvPr id="30731" name="AutoShape 15"/>
          <p:cNvSpPr>
            <a:spLocks noChangeArrowheads="1"/>
          </p:cNvSpPr>
          <p:nvPr/>
        </p:nvSpPr>
        <p:spPr bwMode="auto">
          <a:xfrm>
            <a:off x="7534275" y="3419475"/>
            <a:ext cx="323850" cy="152400"/>
          </a:xfrm>
          <a:prstGeom prst="rightArrow">
            <a:avLst>
              <a:gd name="adj1" fmla="val 50000"/>
              <a:gd name="adj2" fmla="val 5312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chemeClr val="bg1"/>
              </a:solidFill>
            </a:endParaRPr>
          </a:p>
        </p:txBody>
      </p:sp>
    </p:spTree>
    <p:extLst>
      <p:ext uri="{BB962C8B-B14F-4D97-AF65-F5344CB8AC3E}">
        <p14:creationId xmlns:p14="http://schemas.microsoft.com/office/powerpoint/2010/main" val="85828974"/>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dirty="0" smtClean="0"/>
              <a:t>Empirical </a:t>
            </a:r>
            <a:r>
              <a:rPr lang="en-US" altLang="en-US" dirty="0"/>
              <a:t>E</a:t>
            </a:r>
            <a:r>
              <a:rPr lang="en-US" altLang="en-US" dirty="0" smtClean="0"/>
              <a:t>xample</a:t>
            </a:r>
            <a:endParaRPr lang="en-US" altLang="en-US" dirty="0" smtClean="0"/>
          </a:p>
        </p:txBody>
      </p:sp>
      <p:sp>
        <p:nvSpPr>
          <p:cNvPr id="35843" name="Rectangle 3"/>
          <p:cNvSpPr>
            <a:spLocks noGrp="1" noChangeArrowheads="1"/>
          </p:cNvSpPr>
          <p:nvPr>
            <p:ph type="body" idx="1"/>
          </p:nvPr>
        </p:nvSpPr>
        <p:spPr>
          <a:xfrm>
            <a:off x="832068" y="1295400"/>
            <a:ext cx="5730574" cy="47244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dirty="0"/>
              <a:t>Fisher’s Iris data set</a:t>
            </a:r>
          </a:p>
          <a:p>
            <a:pPr lvl="1"/>
            <a:r>
              <a:rPr lang="en-US" altLang="en-US" dirty="0"/>
              <a:t>Three class problem as </a:t>
            </a:r>
            <a:r>
              <a:rPr lang="en-US" altLang="en-US" dirty="0" smtClean="0"/>
              <a:t>given</a:t>
            </a:r>
          </a:p>
          <a:p>
            <a:pPr lvl="1"/>
            <a:r>
              <a:rPr lang="en-US" altLang="en-US" dirty="0" smtClean="0"/>
              <a:t>Convert </a:t>
            </a:r>
            <a:r>
              <a:rPr lang="en-US" altLang="en-US" dirty="0"/>
              <a:t>to binary problem as versicolor vs. other</a:t>
            </a:r>
          </a:p>
          <a:p>
            <a:endParaRPr lang="en-US" altLang="en-US" dirty="0" smtClean="0"/>
          </a:p>
          <a:p>
            <a:r>
              <a:rPr lang="en-US" altLang="en-US" dirty="0" smtClean="0"/>
              <a:t>Find </a:t>
            </a:r>
            <a:r>
              <a:rPr lang="en-US" altLang="en-US" dirty="0"/>
              <a:t>sparse rule solution to convex relaxation</a:t>
            </a:r>
          </a:p>
          <a:p>
            <a:endParaRPr lang="en-US" altLang="en-US" dirty="0"/>
          </a:p>
          <a:p>
            <a:r>
              <a:rPr lang="en-US" altLang="en-US" dirty="0"/>
              <a:t>petal length ≤ 5.350 cm; AND</a:t>
            </a:r>
          </a:p>
          <a:p>
            <a:r>
              <a:rPr lang="en-US" altLang="en-US" dirty="0"/>
              <a:t>petal width ≤ 1.700 cm; AND</a:t>
            </a:r>
          </a:p>
          <a:p>
            <a:r>
              <a:rPr lang="en-US" altLang="en-US" dirty="0"/>
              <a:t>petal width &gt; 0.875 cm</a:t>
            </a:r>
          </a:p>
        </p:txBody>
      </p:sp>
      <p:pic>
        <p:nvPicPr>
          <p:cNvPr id="6" name="Picture 721" descr="fisher_iris"/>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6823119" y="1754620"/>
            <a:ext cx="4902171" cy="387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675241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smtClean="0"/>
              <a:t>Comparative Performance</a:t>
            </a:r>
          </a:p>
        </p:txBody>
      </p:sp>
      <p:sp>
        <p:nvSpPr>
          <p:cNvPr id="38915" name="Rectangle 3"/>
          <p:cNvSpPr>
            <a:spLocks noGrp="1" noChangeArrowheads="1"/>
          </p:cNvSpPr>
          <p:nvPr>
            <p:ph type="body" idx="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dirty="0" smtClean="0"/>
              <a:t>Extension to construct rule sets via set-covering and boosting</a:t>
            </a:r>
          </a:p>
          <a:p>
            <a:endParaRPr lang="en-US" altLang="en-US" dirty="0" smtClean="0"/>
          </a:p>
          <a:p>
            <a:r>
              <a:rPr lang="en-US" altLang="en-US" dirty="0" smtClean="0"/>
              <a:t>Table </a:t>
            </a:r>
            <a:r>
              <a:rPr lang="en-US" altLang="en-US" dirty="0" smtClean="0"/>
              <a:t>of results on 8 standard data sets from UCI Machine Learning Repository on following slides</a:t>
            </a:r>
          </a:p>
          <a:p>
            <a:endParaRPr lang="en-US" altLang="en-US" dirty="0" smtClean="0"/>
          </a:p>
          <a:p>
            <a:r>
              <a:rPr lang="en-US" altLang="en-US" dirty="0" smtClean="0"/>
              <a:t>Compare </a:t>
            </a:r>
            <a:r>
              <a:rPr lang="en-US" altLang="en-US" dirty="0" smtClean="0"/>
              <a:t>to variety of rule-based and other classifiers</a:t>
            </a:r>
          </a:p>
          <a:p>
            <a:endParaRPr lang="en-US" altLang="en-US" dirty="0" smtClean="0"/>
          </a:p>
          <a:p>
            <a:r>
              <a:rPr lang="en-US" altLang="en-US" dirty="0" smtClean="0"/>
              <a:t>Achieve </a:t>
            </a:r>
            <a:r>
              <a:rPr lang="en-US" altLang="en-US" dirty="0" smtClean="0"/>
              <a:t>competitive accuracy and high interpretability</a:t>
            </a:r>
          </a:p>
          <a:p>
            <a:endParaRPr lang="en-US" altLang="en-US" dirty="0" smtClean="0"/>
          </a:p>
          <a:p>
            <a:r>
              <a:rPr lang="en-US" altLang="en-US" dirty="0" smtClean="0"/>
              <a:t>Among </a:t>
            </a:r>
            <a:r>
              <a:rPr lang="en-US" altLang="en-US" dirty="0" smtClean="0"/>
              <a:t>rule set approaches, more accurate than decision lists and more interpretable than C5.0</a:t>
            </a:r>
          </a:p>
          <a:p>
            <a:endParaRPr lang="en-US" altLang="en-US" dirty="0" smtClean="0"/>
          </a:p>
          <a:p>
            <a:endParaRPr lang="en-US" altLang="en-US" dirty="0" smtClean="0"/>
          </a:p>
          <a:p>
            <a:endParaRPr lang="en-US" altLang="en-US" dirty="0" smtClean="0"/>
          </a:p>
        </p:txBody>
      </p:sp>
    </p:spTree>
    <p:extLst>
      <p:ext uri="{BB962C8B-B14F-4D97-AF65-F5344CB8AC3E}">
        <p14:creationId xmlns:p14="http://schemas.microsoft.com/office/powerpoint/2010/main" val="2785023975"/>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smtClean="0"/>
              <a:t>Tenfold Cross-Validation Error</a:t>
            </a:r>
          </a:p>
        </p:txBody>
      </p:sp>
      <p:grpSp>
        <p:nvGrpSpPr>
          <p:cNvPr id="39940" name="Group 6"/>
          <p:cNvGrpSpPr>
            <a:grpSpLocks/>
          </p:cNvGrpSpPr>
          <p:nvPr/>
        </p:nvGrpSpPr>
        <p:grpSpPr bwMode="auto">
          <a:xfrm>
            <a:off x="405977" y="2160572"/>
            <a:ext cx="11312315" cy="3228723"/>
            <a:chOff x="0" y="1562"/>
            <a:chExt cx="6587" cy="1860"/>
          </a:xfrm>
        </p:grpSpPr>
        <p:pic>
          <p:nvPicPr>
            <p:cNvPr id="39941" name="Picture 724" descr="test err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2"/>
              <a:ext cx="6587" cy="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Oval 725"/>
            <p:cNvSpPr>
              <a:spLocks noChangeArrowheads="1"/>
            </p:cNvSpPr>
            <p:nvPr/>
          </p:nvSpPr>
          <p:spPr bwMode="auto">
            <a:xfrm>
              <a:off x="1863" y="2145"/>
              <a:ext cx="552" cy="177"/>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5000"/>
                </a:spcAft>
                <a:buClr>
                  <a:schemeClr val="tx1"/>
                </a:buClr>
                <a:buChar char="•"/>
                <a:defRPr sz="2000">
                  <a:solidFill>
                    <a:schemeClr val="tx1"/>
                  </a:solidFill>
                  <a:latin typeface="Arial" panose="020B0604020202020204" pitchFamily="34" charset="0"/>
                  <a:ea typeface="MS PGothic" panose="020B0600070205080204" pitchFamily="34" charset="-128"/>
                </a:defRPr>
              </a:lvl1pPr>
              <a:lvl2pPr marL="742950" indent="-285750">
                <a:spcAft>
                  <a:spcPct val="5000"/>
                </a:spcAft>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defRPr sz="13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defRPr sz="13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defRPr sz="1300">
                  <a:solidFill>
                    <a:schemeClr val="tx1"/>
                  </a:solidFill>
                  <a:latin typeface="Arial" panose="020B0604020202020204" pitchFamily="34" charset="0"/>
                  <a:ea typeface="MS PGothic" panose="020B0600070205080204" pitchFamily="34" charset="-128"/>
                </a:defRPr>
              </a:lvl9pPr>
            </a:lstStyle>
            <a:p>
              <a:pPr eaLnBrk="1" hangingPunct="1">
                <a:lnSpc>
                  <a:spcPct val="90000"/>
                </a:lnSpc>
                <a:spcAft>
                  <a:spcPct val="0"/>
                </a:spcAft>
                <a:buClrTx/>
                <a:buFontTx/>
                <a:buNone/>
              </a:pPr>
              <a:endParaRPr lang="en-US" altLang="en-US" sz="10000">
                <a:solidFill>
                  <a:schemeClr val="hlink"/>
                </a:solidFill>
              </a:endParaRPr>
            </a:p>
          </p:txBody>
        </p:sp>
      </p:grpSp>
    </p:spTree>
    <p:extLst>
      <p:ext uri="{BB962C8B-B14F-4D97-AF65-F5344CB8AC3E}">
        <p14:creationId xmlns:p14="http://schemas.microsoft.com/office/powerpoint/2010/main" val="355106005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GiveDirectly</a:t>
            </a:r>
            <a:endParaRPr lang="en-US" dirty="0"/>
          </a:p>
        </p:txBody>
      </p:sp>
      <p:sp>
        <p:nvSpPr>
          <p:cNvPr id="3" name="Content Placeholder 2"/>
          <p:cNvSpPr>
            <a:spLocks noGrp="1"/>
          </p:cNvSpPr>
          <p:nvPr>
            <p:ph idx="1"/>
          </p:nvPr>
        </p:nvSpPr>
        <p:spPr/>
        <p:txBody>
          <a:bodyPr/>
          <a:lstStyle/>
          <a:p>
            <a:endParaRPr lang="en-US"/>
          </a:p>
        </p:txBody>
      </p:sp>
      <p:grpSp>
        <p:nvGrpSpPr>
          <p:cNvPr id="6" name="Group 5"/>
          <p:cNvGrpSpPr/>
          <p:nvPr/>
        </p:nvGrpSpPr>
        <p:grpSpPr>
          <a:xfrm>
            <a:off x="864053" y="1357313"/>
            <a:ext cx="10504366" cy="3962173"/>
            <a:chOff x="1936751" y="2042886"/>
            <a:chExt cx="8686800" cy="3276600"/>
          </a:xfrm>
        </p:grpSpPr>
        <p:sp>
          <p:nvSpPr>
            <p:cNvPr id="4" name="Rectangle 3"/>
            <p:cNvSpPr/>
            <p:nvPr/>
          </p:nvSpPr>
          <p:spPr>
            <a:xfrm>
              <a:off x="1936751" y="2042886"/>
              <a:ext cx="86868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5" name="Picture 519" descr="gd_model"/>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89151" y="2500086"/>
              <a:ext cx="83883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73576642"/>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smtClean="0"/>
              <a:t>Complexity/Interpretability of Rules</a:t>
            </a:r>
          </a:p>
        </p:txBody>
      </p:sp>
      <p:pic>
        <p:nvPicPr>
          <p:cNvPr id="40964" name="Picture 719" descr="num_clau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101" y="2223619"/>
            <a:ext cx="6412406" cy="349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191324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TextBox 4"/>
          <p:cNvSpPr txBox="1"/>
          <p:nvPr/>
        </p:nvSpPr>
        <p:spPr>
          <a:xfrm>
            <a:off x="0" y="5926578"/>
            <a:ext cx="7873550" cy="923330"/>
          </a:xfrm>
          <a:prstGeom prst="rect">
            <a:avLst/>
          </a:prstGeom>
          <a:noFill/>
        </p:spPr>
        <p:txBody>
          <a:bodyPr wrap="square" rtlCol="0">
            <a:spAutoFit/>
          </a:bodyPr>
          <a:lstStyle/>
          <a:p>
            <a:r>
              <a:rPr lang="en-US" dirty="0" smtClean="0">
                <a:solidFill>
                  <a:srgbClr val="00B0F0"/>
                </a:solidFill>
              </a:rPr>
              <a:t>F. P. </a:t>
            </a:r>
            <a:r>
              <a:rPr lang="en-US" dirty="0" err="1" smtClean="0">
                <a:solidFill>
                  <a:srgbClr val="00B0F0"/>
                </a:solidFill>
              </a:rPr>
              <a:t>Calmon</a:t>
            </a:r>
            <a:r>
              <a:rPr lang="en-US" dirty="0" smtClean="0">
                <a:solidFill>
                  <a:srgbClr val="00B0F0"/>
                </a:solidFill>
              </a:rPr>
              <a:t>, D. Wei, B. </a:t>
            </a:r>
            <a:r>
              <a:rPr lang="en-US" dirty="0" err="1" smtClean="0">
                <a:solidFill>
                  <a:srgbClr val="00B0F0"/>
                </a:solidFill>
              </a:rPr>
              <a:t>Vinzamuri</a:t>
            </a:r>
            <a:r>
              <a:rPr lang="en-US" dirty="0" smtClean="0">
                <a:solidFill>
                  <a:srgbClr val="00B0F0"/>
                </a:solidFill>
              </a:rPr>
              <a:t>, K. N. Ramamurthy, and K. R. Varshney, “Optimized Data Pre-Processing for Discrimination Prevention,” </a:t>
            </a:r>
            <a:r>
              <a:rPr lang="en-US" i="1" dirty="0" smtClean="0">
                <a:solidFill>
                  <a:srgbClr val="00B0F0"/>
                </a:solidFill>
              </a:rPr>
              <a:t>Advances in Neural Information Processing Systems</a:t>
            </a:r>
            <a:r>
              <a:rPr lang="en-US" dirty="0" smtClean="0">
                <a:solidFill>
                  <a:srgbClr val="00B0F0"/>
                </a:solidFill>
              </a:rPr>
              <a:t>, Dec. 2017.</a:t>
            </a:r>
            <a:endParaRPr lang="en-US" dirty="0">
              <a:solidFill>
                <a:srgbClr val="00B0F0"/>
              </a:solidFill>
            </a:endParaRPr>
          </a:p>
        </p:txBody>
      </p:sp>
      <p:sp>
        <p:nvSpPr>
          <p:cNvPr id="6" name="TextBox 5"/>
          <p:cNvSpPr txBox="1"/>
          <p:nvPr/>
        </p:nvSpPr>
        <p:spPr>
          <a:xfrm>
            <a:off x="4318450" y="9951"/>
            <a:ext cx="7873550" cy="923330"/>
          </a:xfrm>
          <a:prstGeom prst="rect">
            <a:avLst/>
          </a:prstGeom>
          <a:noFill/>
        </p:spPr>
        <p:txBody>
          <a:bodyPr wrap="square" rtlCol="0">
            <a:spAutoFit/>
          </a:bodyPr>
          <a:lstStyle/>
          <a:p>
            <a:r>
              <a:rPr lang="en-US" dirty="0" smtClean="0">
                <a:solidFill>
                  <a:srgbClr val="00B0F0"/>
                </a:solidFill>
              </a:rPr>
              <a:t>S. Shaikh, H. </a:t>
            </a:r>
            <a:r>
              <a:rPr lang="en-US" dirty="0" err="1" smtClean="0">
                <a:solidFill>
                  <a:srgbClr val="00B0F0"/>
                </a:solidFill>
              </a:rPr>
              <a:t>Vishwakarma</a:t>
            </a:r>
            <a:r>
              <a:rPr lang="en-US" dirty="0" smtClean="0">
                <a:solidFill>
                  <a:srgbClr val="00B0F0"/>
                </a:solidFill>
              </a:rPr>
              <a:t>, S. Mehta, </a:t>
            </a:r>
            <a:r>
              <a:rPr lang="en-US" dirty="0">
                <a:solidFill>
                  <a:srgbClr val="00B0F0"/>
                </a:solidFill>
              </a:rPr>
              <a:t>K. R. </a:t>
            </a:r>
            <a:r>
              <a:rPr lang="en-US" dirty="0" smtClean="0">
                <a:solidFill>
                  <a:srgbClr val="00B0F0"/>
                </a:solidFill>
              </a:rPr>
              <a:t>Varshney, </a:t>
            </a:r>
            <a:r>
              <a:rPr lang="en-US" dirty="0">
                <a:solidFill>
                  <a:srgbClr val="00B0F0"/>
                </a:solidFill>
              </a:rPr>
              <a:t>K. N. Ramamurthy, </a:t>
            </a:r>
            <a:r>
              <a:rPr lang="en-US" dirty="0" smtClean="0">
                <a:solidFill>
                  <a:srgbClr val="00B0F0"/>
                </a:solidFill>
              </a:rPr>
              <a:t>and D. Wei</a:t>
            </a:r>
            <a:r>
              <a:rPr lang="en-US" dirty="0">
                <a:solidFill>
                  <a:srgbClr val="00B0F0"/>
                </a:solidFill>
              </a:rPr>
              <a:t>, “An End-To-End Machine Learning Pipeline That Ensures Fairness Policies,” </a:t>
            </a:r>
            <a:r>
              <a:rPr lang="en-US" i="1" dirty="0" smtClean="0">
                <a:solidFill>
                  <a:srgbClr val="00B0F0"/>
                </a:solidFill>
              </a:rPr>
              <a:t>Data for Good Exchange Conf.</a:t>
            </a:r>
            <a:r>
              <a:rPr lang="en-US" dirty="0" smtClean="0">
                <a:solidFill>
                  <a:srgbClr val="00B0F0"/>
                </a:solidFill>
              </a:rPr>
              <a:t>, Sept. 2017.</a:t>
            </a:r>
            <a:endParaRPr lang="en-US" dirty="0">
              <a:solidFill>
                <a:srgbClr val="00B0F0"/>
              </a:solidFill>
            </a:endParaRPr>
          </a:p>
        </p:txBody>
      </p:sp>
    </p:spTree>
    <p:extLst>
      <p:ext uri="{BB962C8B-B14F-4D97-AF65-F5344CB8AC3E}">
        <p14:creationId xmlns:p14="http://schemas.microsoft.com/office/powerpoint/2010/main" val="3976803551"/>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371" t="7805" r="2821" b="14004"/>
          <a:stretch/>
        </p:blipFill>
        <p:spPr>
          <a:xfrm>
            <a:off x="4466796" y="415676"/>
            <a:ext cx="7499728" cy="3746033"/>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6795" y="4389824"/>
            <a:ext cx="7499727" cy="1978601"/>
          </a:xfrm>
        </p:spPr>
      </p:pic>
      <p:sp>
        <p:nvSpPr>
          <p:cNvPr id="6" name="TextBox 5"/>
          <p:cNvSpPr txBox="1"/>
          <p:nvPr/>
        </p:nvSpPr>
        <p:spPr>
          <a:xfrm>
            <a:off x="291313" y="420786"/>
            <a:ext cx="4054110" cy="5863144"/>
          </a:xfrm>
          <a:prstGeom prst="rect">
            <a:avLst/>
          </a:prstGeom>
          <a:noFill/>
        </p:spPr>
        <p:txBody>
          <a:bodyPr wrap="square" rtlCol="0">
            <a:spAutoFit/>
          </a:bodyPr>
          <a:lstStyle/>
          <a:p>
            <a:r>
              <a:rPr lang="en-US" sz="2500" i="1" dirty="0">
                <a:solidFill>
                  <a:schemeClr val="bg1"/>
                </a:solidFill>
              </a:rPr>
              <a:t>“6 The court of appeals certified the specific question of whether the use of a COMPAS risk assessment at sentencing “violates a defendant’s right to due process, either because the proprietary nature of COMPAS prevents defendants from challenging the COMPAS assessment’s scientific validity, or because COMPAS assessments take gender into account.”</a:t>
            </a:r>
            <a:endParaRPr lang="en-US" sz="2500" dirty="0">
              <a:solidFill>
                <a:schemeClr val="bg1"/>
              </a:solidFill>
            </a:endParaRPr>
          </a:p>
        </p:txBody>
      </p:sp>
    </p:spTree>
    <p:extLst>
      <p:ext uri="{BB962C8B-B14F-4D97-AF65-F5344CB8AC3E}">
        <p14:creationId xmlns:p14="http://schemas.microsoft.com/office/powerpoint/2010/main" val="3184630570"/>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8039100" cy="508000"/>
          </a:xfrm>
        </p:spPr>
        <p:txBody>
          <a:bodyPr/>
          <a:lstStyle/>
          <a:p>
            <a:r>
              <a:rPr lang="en-US" sz="2670" dirty="0">
                <a:latin typeface="Arial" panose="020B0604020202020204" pitchFamily="34" charset="0"/>
                <a:cs typeface="Arial" panose="020B0604020202020204" pitchFamily="34" charset="0"/>
              </a:rPr>
              <a:t>Pre-Processing for Flexible Discrimination Prevention</a:t>
            </a:r>
          </a:p>
        </p:txBody>
      </p:sp>
      <p:graphicFrame>
        <p:nvGraphicFramePr>
          <p:cNvPr id="11" name="Diagram 10"/>
          <p:cNvGraphicFramePr/>
          <p:nvPr>
            <p:extLst/>
          </p:nvPr>
        </p:nvGraphicFramePr>
        <p:xfrm>
          <a:off x="855260" y="719667"/>
          <a:ext cx="104814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p:cNvSpPr txBox="1"/>
          <p:nvPr/>
        </p:nvSpPr>
        <p:spPr>
          <a:xfrm>
            <a:off x="1921820" y="1854700"/>
            <a:ext cx="2041328" cy="420564"/>
          </a:xfrm>
          <a:prstGeom prst="rect">
            <a:avLst/>
          </a:prstGeom>
          <a:noFill/>
        </p:spPr>
        <p:txBody>
          <a:bodyPr wrap="none" rtlCol="0">
            <a:spAutoFit/>
          </a:bodyPr>
          <a:lstStyle/>
          <a:p>
            <a:pPr defTabSz="914377"/>
            <a:r>
              <a:rPr lang="en-US" sz="2133" dirty="0">
                <a:solidFill>
                  <a:srgbClr val="1FB3CF"/>
                </a:solidFill>
              </a:rPr>
              <a:t>Pre-processing</a:t>
            </a:r>
          </a:p>
        </p:txBody>
      </p:sp>
      <p:sp>
        <p:nvSpPr>
          <p:cNvPr id="21" name="TextBox 20"/>
          <p:cNvSpPr txBox="1"/>
          <p:nvPr/>
        </p:nvSpPr>
        <p:spPr>
          <a:xfrm>
            <a:off x="5146591" y="1403295"/>
            <a:ext cx="1890389" cy="420564"/>
          </a:xfrm>
          <a:prstGeom prst="rect">
            <a:avLst/>
          </a:prstGeom>
          <a:noFill/>
        </p:spPr>
        <p:txBody>
          <a:bodyPr wrap="none" rtlCol="0">
            <a:spAutoFit/>
          </a:bodyPr>
          <a:lstStyle/>
          <a:p>
            <a:pPr defTabSz="914377"/>
            <a:r>
              <a:rPr lang="en-US" sz="2133" dirty="0">
                <a:solidFill>
                  <a:srgbClr val="1FB3CF"/>
                </a:solidFill>
              </a:rPr>
              <a:t>In-processing</a:t>
            </a:r>
          </a:p>
        </p:txBody>
      </p:sp>
      <p:sp>
        <p:nvSpPr>
          <p:cNvPr id="22" name="TextBox 21"/>
          <p:cNvSpPr txBox="1"/>
          <p:nvPr/>
        </p:nvSpPr>
        <p:spPr>
          <a:xfrm>
            <a:off x="8158329" y="1854700"/>
            <a:ext cx="2161297" cy="420564"/>
          </a:xfrm>
          <a:prstGeom prst="rect">
            <a:avLst/>
          </a:prstGeom>
          <a:noFill/>
        </p:spPr>
        <p:txBody>
          <a:bodyPr wrap="none" rtlCol="0">
            <a:spAutoFit/>
          </a:bodyPr>
          <a:lstStyle/>
          <a:p>
            <a:pPr defTabSz="914377"/>
            <a:r>
              <a:rPr lang="en-US" sz="2133" dirty="0">
                <a:solidFill>
                  <a:srgbClr val="1FB3CF"/>
                </a:solidFill>
              </a:rPr>
              <a:t>Post-processing</a:t>
            </a:r>
          </a:p>
        </p:txBody>
      </p:sp>
      <p:cxnSp>
        <p:nvCxnSpPr>
          <p:cNvPr id="32" name="Straight Connector 31"/>
          <p:cNvCxnSpPr>
            <a:cxnSpLocks/>
          </p:cNvCxnSpPr>
          <p:nvPr/>
        </p:nvCxnSpPr>
        <p:spPr>
          <a:xfrm>
            <a:off x="6124291" y="1854701"/>
            <a:ext cx="0" cy="1073300"/>
          </a:xfrm>
          <a:prstGeom prst="line">
            <a:avLst/>
          </a:prstGeom>
          <a:ln>
            <a:solidFill>
              <a:schemeClr val="accent4"/>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cxnSpLocks/>
          </p:cNvCxnSpPr>
          <p:nvPr/>
        </p:nvCxnSpPr>
        <p:spPr>
          <a:xfrm flipH="1">
            <a:off x="8158328" y="1854700"/>
            <a:ext cx="3032" cy="2603568"/>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5020529" y="5093107"/>
            <a:ext cx="2211735" cy="1037804"/>
            <a:chOff x="3101154" y="1642823"/>
            <a:chExt cx="1658801" cy="778353"/>
          </a:xfrm>
        </p:grpSpPr>
        <p:sp>
          <p:nvSpPr>
            <p:cNvPr id="35" name="Rectangle: Rounded Corners 34"/>
            <p:cNvSpPr/>
            <p:nvPr/>
          </p:nvSpPr>
          <p:spPr>
            <a:xfrm>
              <a:off x="3101154" y="1642823"/>
              <a:ext cx="1658801" cy="77835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ectangle: Rounded Corners 4"/>
            <p:cNvSpPr txBox="1"/>
            <p:nvPr/>
          </p:nvSpPr>
          <p:spPr>
            <a:xfrm>
              <a:off x="3123951" y="1665620"/>
              <a:ext cx="1613207" cy="7327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133" dirty="0">
                  <a:solidFill>
                    <a:srgbClr val="000E5E"/>
                  </a:solidFill>
                </a:rPr>
                <a:t>Published data</a:t>
              </a:r>
            </a:p>
          </p:txBody>
        </p:sp>
      </p:grpSp>
      <p:grpSp>
        <p:nvGrpSpPr>
          <p:cNvPr id="37" name="Group 36"/>
          <p:cNvGrpSpPr/>
          <p:nvPr/>
        </p:nvGrpSpPr>
        <p:grpSpPr>
          <a:xfrm rot="2040000">
            <a:off x="3141032" y="4348803"/>
            <a:ext cx="1796521" cy="511789"/>
            <a:chOff x="1728226" y="1840078"/>
            <a:chExt cx="1347391" cy="383842"/>
          </a:xfrm>
        </p:grpSpPr>
        <p:sp>
          <p:nvSpPr>
            <p:cNvPr id="38" name="Arrow: Right 37"/>
            <p:cNvSpPr/>
            <p:nvPr/>
          </p:nvSpPr>
          <p:spPr>
            <a:xfrm>
              <a:off x="1728226" y="1840078"/>
              <a:ext cx="1347391" cy="38384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9" name="Arrow: Right 4"/>
            <p:cNvSpPr txBox="1"/>
            <p:nvPr/>
          </p:nvSpPr>
          <p:spPr>
            <a:xfrm>
              <a:off x="1728226" y="1916846"/>
              <a:ext cx="1232238" cy="230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88978">
                <a:lnSpc>
                  <a:spcPct val="90000"/>
                </a:lnSpc>
                <a:spcBef>
                  <a:spcPct val="0"/>
                </a:spcBef>
                <a:spcAft>
                  <a:spcPct val="35000"/>
                </a:spcAft>
              </a:pPr>
              <a:endParaRPr lang="en-US" sz="2000">
                <a:solidFill>
                  <a:srgbClr val="000E5E"/>
                </a:solidFill>
              </a:endParaRPr>
            </a:p>
          </p:txBody>
        </p:sp>
      </p:grpSp>
      <p:cxnSp>
        <p:nvCxnSpPr>
          <p:cNvPr id="27" name="Straight Connector 26"/>
          <p:cNvCxnSpPr>
            <a:cxnSpLocks/>
          </p:cNvCxnSpPr>
          <p:nvPr/>
        </p:nvCxnSpPr>
        <p:spPr>
          <a:xfrm>
            <a:off x="4021540" y="1854701"/>
            <a:ext cx="0" cy="4245815"/>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cxnSpLocks/>
          </p:cNvCxnSpPr>
          <p:nvPr/>
        </p:nvCxnSpPr>
        <p:spPr>
          <a:xfrm flipH="1">
            <a:off x="4016993" y="1854700"/>
            <a:ext cx="3032" cy="2603568"/>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80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4800" y="280416"/>
            <a:ext cx="5486400" cy="853440"/>
          </a:xfrm>
        </p:spPr>
        <p:txBody>
          <a:bodyPr/>
          <a:lstStyle/>
          <a:p>
            <a:r>
              <a:rPr lang="en-US" sz="2670" dirty="0">
                <a:latin typeface="Arial" panose="020B0604020202020204" pitchFamily="34" charset="0"/>
                <a:cs typeface="Arial" panose="020B0604020202020204" pitchFamily="34" charset="0"/>
              </a:rPr>
              <a:t>Our Approach</a:t>
            </a:r>
          </a:p>
        </p:txBody>
      </p:sp>
      <mc:AlternateContent xmlns:mc="http://schemas.openxmlformats.org/markup-compatibility/2006" xmlns:a14="http://schemas.microsoft.com/office/drawing/2010/main">
        <mc:Choice Requires="a14">
          <p:sp>
            <p:nvSpPr>
              <p:cNvPr id="19" name="Text Placeholder 18"/>
              <p:cNvSpPr>
                <a:spLocks noGrp="1"/>
              </p:cNvSpPr>
              <p:nvPr>
                <p:ph type="body" sz="quarter" idx="14"/>
              </p:nvPr>
            </p:nvSpPr>
            <p:spPr/>
            <p:txBody>
              <a:bodyPr/>
              <a:lstStyle/>
              <a:p>
                <a:pPr>
                  <a:spcBef>
                    <a:spcPts val="400"/>
                  </a:spcBef>
                </a:pPr>
                <a:r>
                  <a:rPr lang="en-US" dirty="0"/>
                  <a:t>Given dataset containing </a:t>
                </a:r>
              </a:p>
              <a:p>
                <a:pPr marL="380990" indent="-380990">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𝐷</m:t>
                    </m:r>
                  </m:oMath>
                </a14:m>
                <a:r>
                  <a:rPr lang="en-US" dirty="0"/>
                  <a:t> – discriminatory (protected) variables</a:t>
                </a:r>
              </a:p>
              <a:p>
                <a:pPr marL="380990" indent="-380990">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𝑋</m:t>
                    </m:r>
                  </m:oMath>
                </a14:m>
                <a:r>
                  <a:rPr lang="en-US" dirty="0"/>
                  <a:t> – other (non-protected) variables</a:t>
                </a:r>
              </a:p>
              <a:p>
                <a:pPr marL="380990" indent="-380990">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oMath>
                </a14:m>
                <a:r>
                  <a:rPr lang="en-US" i="1" dirty="0"/>
                  <a:t> </a:t>
                </a:r>
                <a:r>
                  <a:rPr lang="en-US" dirty="0"/>
                  <a:t>– outcome</a:t>
                </a:r>
              </a:p>
              <a:p>
                <a:pPr>
                  <a:spcBef>
                    <a:spcPts val="3200"/>
                  </a:spcBef>
                </a:pPr>
                <a:r>
                  <a:rPr lang="en-US" dirty="0"/>
                  <a:t>Learn optimized (randomized) mapping</a:t>
                </a:r>
              </a:p>
              <a:p>
                <a:pPr algn="ctr">
                  <a:spcBef>
                    <a:spcPts val="3200"/>
                  </a:spcBef>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  </m:t>
                      </m:r>
                      <m:groupChr>
                        <m:groupChrPr>
                          <m:chr m:val="⇒"/>
                          <m:vertJc m:val="bot"/>
                          <m:ctrlPr>
                            <a:rPr lang="en-US" b="0" i="1" smtClean="0">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sub>
                          </m:sSub>
                        </m:e>
                      </m:groupCh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m:oMathPara>
                </a14:m>
                <a:endParaRPr lang="en-US" dirty="0"/>
              </a:p>
              <a:p>
                <a:pPr>
                  <a:spcBef>
                    <a:spcPts val="3200"/>
                  </a:spcBef>
                </a:pPr>
                <a:r>
                  <a:rPr lang="en-US" dirty="0"/>
                  <a:t>Map both train and test data before model</a:t>
                </a:r>
              </a:p>
            </p:txBody>
          </p:sp>
        </mc:Choice>
        <mc:Fallback xmlns="">
          <p:sp>
            <p:nvSpPr>
              <p:cNvPr id="19" name="Text Placeholder 18"/>
              <p:cNvSpPr>
                <a:spLocks noGrp="1" noRot="1" noChangeAspect="1" noMove="1" noResize="1" noEditPoints="1" noAdjustHandles="1" noChangeArrowheads="1" noChangeShapeType="1" noTextEdit="1"/>
              </p:cNvSpPr>
              <p:nvPr>
                <p:ph type="body" sz="quarter" idx="14"/>
              </p:nvPr>
            </p:nvSpPr>
            <p:spPr>
              <a:blipFill>
                <a:blip r:embed="rId2"/>
                <a:stretch>
                  <a:fillRect l="-3111" t="-1701"/>
                </a:stretch>
              </a:blipFill>
            </p:spPr>
            <p:txBody>
              <a:bodyPr/>
              <a:lstStyle/>
              <a:p>
                <a:r>
                  <a:rPr lang="en-US">
                    <a:noFill/>
                  </a:rPr>
                  <a:t> </a:t>
                </a:r>
              </a:p>
            </p:txBody>
          </p:sp>
        </mc:Fallback>
      </mc:AlternateContent>
      <p:graphicFrame>
        <p:nvGraphicFramePr>
          <p:cNvPr id="23" name="Table 22"/>
          <p:cNvGraphicFramePr>
            <a:graphicFrameLocks noGrp="1"/>
          </p:cNvGraphicFramePr>
          <p:nvPr>
            <p:extLst/>
          </p:nvPr>
        </p:nvGraphicFramePr>
        <p:xfrm>
          <a:off x="6801600" y="1133856"/>
          <a:ext cx="4684800" cy="2112335"/>
        </p:xfrm>
        <a:graphic>
          <a:graphicData uri="http://schemas.openxmlformats.org/drawingml/2006/table">
            <a:tbl>
              <a:tblPr firstRow="1" bandRow="1">
                <a:tableStyleId>{5C22544A-7EE6-4342-B048-85BDC9FD1C3A}</a:tableStyleId>
              </a:tblPr>
              <a:tblGrid>
                <a:gridCol w="936960">
                  <a:extLst>
                    <a:ext uri="{9D8B030D-6E8A-4147-A177-3AD203B41FA5}">
                      <a16:colId xmlns="" xmlns:a16="http://schemas.microsoft.com/office/drawing/2014/main" val="3369906453"/>
                    </a:ext>
                  </a:extLst>
                </a:gridCol>
                <a:gridCol w="936960">
                  <a:extLst>
                    <a:ext uri="{9D8B030D-6E8A-4147-A177-3AD203B41FA5}">
                      <a16:colId xmlns="" xmlns:a16="http://schemas.microsoft.com/office/drawing/2014/main" val="573035235"/>
                    </a:ext>
                  </a:extLst>
                </a:gridCol>
                <a:gridCol w="936960">
                  <a:extLst>
                    <a:ext uri="{9D8B030D-6E8A-4147-A177-3AD203B41FA5}">
                      <a16:colId xmlns="" xmlns:a16="http://schemas.microsoft.com/office/drawing/2014/main" val="2403452684"/>
                    </a:ext>
                  </a:extLst>
                </a:gridCol>
                <a:gridCol w="936960">
                  <a:extLst>
                    <a:ext uri="{9D8B030D-6E8A-4147-A177-3AD203B41FA5}">
                      <a16:colId xmlns="" xmlns:a16="http://schemas.microsoft.com/office/drawing/2014/main" val="222676897"/>
                    </a:ext>
                  </a:extLst>
                </a:gridCol>
                <a:gridCol w="936960">
                  <a:extLst>
                    <a:ext uri="{9D8B030D-6E8A-4147-A177-3AD203B41FA5}">
                      <a16:colId xmlns="" xmlns:a16="http://schemas.microsoft.com/office/drawing/2014/main" val="3998746310"/>
                    </a:ext>
                  </a:extLst>
                </a:gridCol>
              </a:tblGrid>
              <a:tr h="422467">
                <a:tc>
                  <a:txBody>
                    <a:bodyPr/>
                    <a:lstStyle/>
                    <a:p>
                      <a:pPr algn="ctr"/>
                      <a:r>
                        <a:rPr lang="en-US" sz="1600" dirty="0"/>
                        <a:t>Race</a:t>
                      </a:r>
                    </a:p>
                  </a:txBody>
                  <a:tcPr marL="121920" marR="121920" marT="60960" marB="60960" anchor="ctr"/>
                </a:tc>
                <a:tc>
                  <a:txBody>
                    <a:bodyPr/>
                    <a:lstStyle/>
                    <a:p>
                      <a:pPr algn="ctr"/>
                      <a:r>
                        <a:rPr lang="en-US" sz="1600" dirty="0"/>
                        <a:t>Age</a:t>
                      </a:r>
                    </a:p>
                  </a:txBody>
                  <a:tcPr marL="121920" marR="121920" marT="60960" marB="60960" anchor="ctr"/>
                </a:tc>
                <a:tc>
                  <a:txBody>
                    <a:bodyPr/>
                    <a:lstStyle/>
                    <a:p>
                      <a:pPr algn="ctr"/>
                      <a:r>
                        <a:rPr lang="en-US" sz="1600" dirty="0"/>
                        <a:t>Degree</a:t>
                      </a:r>
                    </a:p>
                  </a:txBody>
                  <a:tcPr marL="121920" marR="121920" marT="60960" marB="60960" anchor="ctr"/>
                </a:tc>
                <a:tc>
                  <a:txBody>
                    <a:bodyPr/>
                    <a:lstStyle/>
                    <a:p>
                      <a:pPr algn="ctr"/>
                      <a:r>
                        <a:rPr lang="en-US" sz="1600" dirty="0"/>
                        <a:t>Priors</a:t>
                      </a:r>
                    </a:p>
                  </a:txBody>
                  <a:tcPr marL="121920" marR="121920" marT="60960" marB="60960" anchor="ctr"/>
                </a:tc>
                <a:tc>
                  <a:txBody>
                    <a:bodyPr/>
                    <a:lstStyle/>
                    <a:p>
                      <a:pPr algn="ctr"/>
                      <a:r>
                        <a:rPr lang="en-US" sz="1600" dirty="0" err="1"/>
                        <a:t>Recid</a:t>
                      </a:r>
                      <a:endParaRPr lang="en-US" sz="1600" dirty="0"/>
                    </a:p>
                  </a:txBody>
                  <a:tcPr marL="121920" marR="121920" marT="60960" marB="60960" anchor="ctr"/>
                </a:tc>
                <a:extLst>
                  <a:ext uri="{0D108BD9-81ED-4DB2-BD59-A6C34878D82A}">
                    <a16:rowId xmlns="" xmlns:a16="http://schemas.microsoft.com/office/drawing/2014/main" val="2176491987"/>
                  </a:ext>
                </a:extLst>
              </a:tr>
              <a:tr h="422467">
                <a:tc>
                  <a:txBody>
                    <a:bodyPr/>
                    <a:lstStyle/>
                    <a:p>
                      <a:pPr algn="ctr"/>
                      <a:r>
                        <a:rPr lang="en-US" sz="1600" dirty="0"/>
                        <a:t>Black</a:t>
                      </a:r>
                    </a:p>
                  </a:txBody>
                  <a:tcPr marL="121920" marR="121920" marT="60960" marB="60960" anchor="ctr"/>
                </a:tc>
                <a:tc>
                  <a:txBody>
                    <a:bodyPr/>
                    <a:lstStyle/>
                    <a:p>
                      <a:pPr algn="ctr"/>
                      <a:r>
                        <a:rPr lang="en-US" sz="1600" dirty="0"/>
                        <a:t>&gt;45</a:t>
                      </a:r>
                    </a:p>
                  </a:txBody>
                  <a:tcPr marL="121920" marR="121920" marT="60960" marB="60960" anchor="ctr"/>
                </a:tc>
                <a:tc>
                  <a:txBody>
                    <a:bodyPr/>
                    <a:lstStyle/>
                    <a:p>
                      <a:pPr algn="ctr"/>
                      <a:r>
                        <a:rPr lang="en-US" sz="1600" dirty="0" err="1"/>
                        <a:t>Mis</a:t>
                      </a:r>
                      <a:r>
                        <a:rPr lang="en-US" sz="1600" dirty="0"/>
                        <a:t>.</a:t>
                      </a:r>
                    </a:p>
                  </a:txBody>
                  <a:tcPr marL="121920" marR="121920" marT="60960" marB="60960" anchor="ctr"/>
                </a:tc>
                <a:tc>
                  <a:txBody>
                    <a:bodyPr/>
                    <a:lstStyle/>
                    <a:p>
                      <a:pPr algn="ctr"/>
                      <a:r>
                        <a:rPr lang="en-US" sz="1600" dirty="0"/>
                        <a:t>0</a:t>
                      </a:r>
                    </a:p>
                  </a:txBody>
                  <a:tcPr marL="121920" marR="121920" marT="60960" marB="60960" anchor="ctr"/>
                </a:tc>
                <a:tc>
                  <a:txBody>
                    <a:bodyPr/>
                    <a:lstStyle/>
                    <a:p>
                      <a:pPr algn="ctr"/>
                      <a:r>
                        <a:rPr lang="en-US" sz="1600" dirty="0"/>
                        <a:t>N</a:t>
                      </a:r>
                    </a:p>
                  </a:txBody>
                  <a:tcPr marL="121920" marR="121920" marT="60960" marB="60960" anchor="ctr"/>
                </a:tc>
                <a:extLst>
                  <a:ext uri="{0D108BD9-81ED-4DB2-BD59-A6C34878D82A}">
                    <a16:rowId xmlns="" xmlns:a16="http://schemas.microsoft.com/office/drawing/2014/main" val="2632118949"/>
                  </a:ext>
                </a:extLst>
              </a:tr>
              <a:tr h="422467">
                <a:tc>
                  <a:txBody>
                    <a:bodyPr/>
                    <a:lstStyle/>
                    <a:p>
                      <a:pPr algn="ctr"/>
                      <a:r>
                        <a:rPr lang="en-US" sz="1600" dirty="0"/>
                        <a:t>White</a:t>
                      </a:r>
                    </a:p>
                  </a:txBody>
                  <a:tcPr marL="121920" marR="121920" marT="60960" marB="60960" anchor="ctr"/>
                </a:tc>
                <a:tc>
                  <a:txBody>
                    <a:bodyPr/>
                    <a:lstStyle/>
                    <a:p>
                      <a:pPr algn="ctr"/>
                      <a:r>
                        <a:rPr lang="en-US" sz="1600" dirty="0"/>
                        <a:t>25-45</a:t>
                      </a:r>
                    </a:p>
                  </a:txBody>
                  <a:tcPr marL="121920" marR="121920" marT="60960" marB="60960" anchor="ctr"/>
                </a:tc>
                <a:tc>
                  <a:txBody>
                    <a:bodyPr/>
                    <a:lstStyle/>
                    <a:p>
                      <a:pPr algn="ctr"/>
                      <a:r>
                        <a:rPr lang="en-US" sz="1600" dirty="0"/>
                        <a:t>Felony</a:t>
                      </a:r>
                    </a:p>
                  </a:txBody>
                  <a:tcPr marL="121920" marR="121920" marT="60960" marB="60960" anchor="ctr"/>
                </a:tc>
                <a:tc>
                  <a:txBody>
                    <a:bodyPr/>
                    <a:lstStyle/>
                    <a:p>
                      <a:pPr algn="ctr"/>
                      <a:r>
                        <a:rPr lang="en-US" sz="1600" dirty="0"/>
                        <a:t>0</a:t>
                      </a:r>
                    </a:p>
                  </a:txBody>
                  <a:tcPr marL="121920" marR="121920" marT="60960" marB="60960" anchor="ctr"/>
                </a:tc>
                <a:tc>
                  <a:txBody>
                    <a:bodyPr/>
                    <a:lstStyle/>
                    <a:p>
                      <a:pPr algn="ctr"/>
                      <a:r>
                        <a:rPr lang="en-US" sz="1600" dirty="0"/>
                        <a:t>N</a:t>
                      </a:r>
                    </a:p>
                  </a:txBody>
                  <a:tcPr marL="121920" marR="121920" marT="60960" marB="60960" anchor="ctr"/>
                </a:tc>
                <a:extLst>
                  <a:ext uri="{0D108BD9-81ED-4DB2-BD59-A6C34878D82A}">
                    <a16:rowId xmlns="" xmlns:a16="http://schemas.microsoft.com/office/drawing/2014/main" val="2150252271"/>
                  </a:ext>
                </a:extLst>
              </a:tr>
              <a:tr h="422467">
                <a:tc>
                  <a:txBody>
                    <a:bodyPr/>
                    <a:lstStyle/>
                    <a:p>
                      <a:pPr algn="ctr"/>
                      <a:r>
                        <a:rPr lang="en-US" sz="1600" dirty="0"/>
                        <a:t>Black</a:t>
                      </a:r>
                    </a:p>
                  </a:txBody>
                  <a:tcPr marL="121920" marR="121920" marT="60960" marB="60960" anchor="ctr"/>
                </a:tc>
                <a:tc>
                  <a:txBody>
                    <a:bodyPr/>
                    <a:lstStyle/>
                    <a:p>
                      <a:pPr algn="ctr"/>
                      <a:r>
                        <a:rPr lang="en-US" sz="1600" dirty="0"/>
                        <a:t>&lt;25</a:t>
                      </a:r>
                    </a:p>
                  </a:txBody>
                  <a:tcPr marL="121920" marR="121920" marT="60960" marB="60960" anchor="ctr"/>
                </a:tc>
                <a:tc>
                  <a:txBody>
                    <a:bodyPr/>
                    <a:lstStyle/>
                    <a:p>
                      <a:pPr algn="ctr"/>
                      <a:r>
                        <a:rPr lang="en-US" sz="1600" dirty="0"/>
                        <a:t>Felony</a:t>
                      </a:r>
                    </a:p>
                  </a:txBody>
                  <a:tcPr marL="121920" marR="121920" marT="60960" marB="60960" anchor="ctr"/>
                </a:tc>
                <a:tc>
                  <a:txBody>
                    <a:bodyPr/>
                    <a:lstStyle/>
                    <a:p>
                      <a:pPr algn="ctr"/>
                      <a:r>
                        <a:rPr lang="en-US" sz="1600" dirty="0"/>
                        <a:t>1-3</a:t>
                      </a:r>
                    </a:p>
                  </a:txBody>
                  <a:tcPr marL="121920" marR="121920" marT="60960" marB="60960" anchor="ctr"/>
                </a:tc>
                <a:tc>
                  <a:txBody>
                    <a:bodyPr/>
                    <a:lstStyle/>
                    <a:p>
                      <a:pPr algn="ctr"/>
                      <a:r>
                        <a:rPr lang="en-US" sz="1600" dirty="0"/>
                        <a:t>Y</a:t>
                      </a:r>
                    </a:p>
                  </a:txBody>
                  <a:tcPr marL="121920" marR="121920" marT="60960" marB="60960" anchor="ctr"/>
                </a:tc>
                <a:extLst>
                  <a:ext uri="{0D108BD9-81ED-4DB2-BD59-A6C34878D82A}">
                    <a16:rowId xmlns="" xmlns:a16="http://schemas.microsoft.com/office/drawing/2014/main" val="3726687005"/>
                  </a:ext>
                </a:extLst>
              </a:tr>
              <a:tr h="422467">
                <a:tc>
                  <a:txBody>
                    <a:bodyPr/>
                    <a:lstStyle/>
                    <a:p>
                      <a:pPr algn="ctr"/>
                      <a:r>
                        <a:rPr lang="en-US" sz="1600" dirty="0"/>
                        <a:t>White</a:t>
                      </a:r>
                    </a:p>
                  </a:txBody>
                  <a:tcPr marL="121920" marR="121920" marT="60960" marB="60960" anchor="ctr"/>
                </a:tc>
                <a:tc>
                  <a:txBody>
                    <a:bodyPr/>
                    <a:lstStyle/>
                    <a:p>
                      <a:pPr algn="ctr"/>
                      <a:r>
                        <a:rPr lang="en-US" sz="1600" dirty="0"/>
                        <a:t>&gt;45</a:t>
                      </a:r>
                    </a:p>
                  </a:txBody>
                  <a:tcPr marL="121920" marR="121920" marT="60960" marB="60960" anchor="ctr"/>
                </a:tc>
                <a:tc>
                  <a:txBody>
                    <a:bodyPr/>
                    <a:lstStyle/>
                    <a:p>
                      <a:pPr algn="ctr"/>
                      <a:r>
                        <a:rPr lang="en-US" sz="1600" dirty="0" err="1"/>
                        <a:t>Mis</a:t>
                      </a:r>
                      <a:r>
                        <a:rPr lang="en-US" sz="1600" dirty="0"/>
                        <a:t>.</a:t>
                      </a:r>
                    </a:p>
                  </a:txBody>
                  <a:tcPr marL="121920" marR="121920" marT="60960" marB="60960" anchor="ctr"/>
                </a:tc>
                <a:tc>
                  <a:txBody>
                    <a:bodyPr/>
                    <a:lstStyle/>
                    <a:p>
                      <a:pPr algn="ctr"/>
                      <a:r>
                        <a:rPr lang="en-US" sz="1600" dirty="0"/>
                        <a:t>0</a:t>
                      </a:r>
                    </a:p>
                  </a:txBody>
                  <a:tcPr marL="121920" marR="121920" marT="60960" marB="60960" anchor="ctr"/>
                </a:tc>
                <a:tc>
                  <a:txBody>
                    <a:bodyPr/>
                    <a:lstStyle/>
                    <a:p>
                      <a:pPr algn="ctr"/>
                      <a:r>
                        <a:rPr lang="en-US" sz="1600" dirty="0"/>
                        <a:t>N</a:t>
                      </a:r>
                    </a:p>
                  </a:txBody>
                  <a:tcPr marL="121920" marR="121920" marT="60960" marB="60960" anchor="ctr"/>
                </a:tc>
                <a:extLst>
                  <a:ext uri="{0D108BD9-81ED-4DB2-BD59-A6C34878D82A}">
                    <a16:rowId xmlns="" xmlns:a16="http://schemas.microsoft.com/office/drawing/2014/main" val="2926409326"/>
                  </a:ext>
                </a:extLst>
              </a:tr>
            </a:tbl>
          </a:graphicData>
        </a:graphic>
      </p:graphicFrame>
      <p:graphicFrame>
        <p:nvGraphicFramePr>
          <p:cNvPr id="24" name="Table 23"/>
          <p:cNvGraphicFramePr>
            <a:graphicFrameLocks noGrp="1"/>
          </p:cNvGraphicFramePr>
          <p:nvPr>
            <p:extLst/>
          </p:nvPr>
        </p:nvGraphicFramePr>
        <p:xfrm>
          <a:off x="6801600" y="4131834"/>
          <a:ext cx="4684800" cy="2112335"/>
        </p:xfrm>
        <a:graphic>
          <a:graphicData uri="http://schemas.openxmlformats.org/drawingml/2006/table">
            <a:tbl>
              <a:tblPr firstRow="1" bandRow="1">
                <a:tableStyleId>{5C22544A-7EE6-4342-B048-85BDC9FD1C3A}</a:tableStyleId>
              </a:tblPr>
              <a:tblGrid>
                <a:gridCol w="936960">
                  <a:extLst>
                    <a:ext uri="{9D8B030D-6E8A-4147-A177-3AD203B41FA5}">
                      <a16:colId xmlns="" xmlns:a16="http://schemas.microsoft.com/office/drawing/2014/main" val="3369906453"/>
                    </a:ext>
                  </a:extLst>
                </a:gridCol>
                <a:gridCol w="936960">
                  <a:extLst>
                    <a:ext uri="{9D8B030D-6E8A-4147-A177-3AD203B41FA5}">
                      <a16:colId xmlns="" xmlns:a16="http://schemas.microsoft.com/office/drawing/2014/main" val="573035235"/>
                    </a:ext>
                  </a:extLst>
                </a:gridCol>
                <a:gridCol w="936960">
                  <a:extLst>
                    <a:ext uri="{9D8B030D-6E8A-4147-A177-3AD203B41FA5}">
                      <a16:colId xmlns="" xmlns:a16="http://schemas.microsoft.com/office/drawing/2014/main" val="2403452684"/>
                    </a:ext>
                  </a:extLst>
                </a:gridCol>
                <a:gridCol w="936960">
                  <a:extLst>
                    <a:ext uri="{9D8B030D-6E8A-4147-A177-3AD203B41FA5}">
                      <a16:colId xmlns="" xmlns:a16="http://schemas.microsoft.com/office/drawing/2014/main" val="222676897"/>
                    </a:ext>
                  </a:extLst>
                </a:gridCol>
                <a:gridCol w="936960">
                  <a:extLst>
                    <a:ext uri="{9D8B030D-6E8A-4147-A177-3AD203B41FA5}">
                      <a16:colId xmlns="" xmlns:a16="http://schemas.microsoft.com/office/drawing/2014/main" val="3998746310"/>
                    </a:ext>
                  </a:extLst>
                </a:gridCol>
              </a:tblGrid>
              <a:tr h="422467">
                <a:tc>
                  <a:txBody>
                    <a:bodyPr/>
                    <a:lstStyle/>
                    <a:p>
                      <a:pPr algn="ctr"/>
                      <a:r>
                        <a:rPr lang="en-US" sz="1600" dirty="0"/>
                        <a:t>Race</a:t>
                      </a:r>
                    </a:p>
                  </a:txBody>
                  <a:tcPr marL="121920" marR="121920" marT="60960" marB="60960" anchor="ctr"/>
                </a:tc>
                <a:tc>
                  <a:txBody>
                    <a:bodyPr/>
                    <a:lstStyle/>
                    <a:p>
                      <a:pPr algn="ctr"/>
                      <a:r>
                        <a:rPr lang="en-US" sz="1600" dirty="0"/>
                        <a:t>Age</a:t>
                      </a:r>
                    </a:p>
                  </a:txBody>
                  <a:tcPr marL="121920" marR="121920" marT="60960" marB="60960" anchor="ctr"/>
                </a:tc>
                <a:tc>
                  <a:txBody>
                    <a:bodyPr/>
                    <a:lstStyle/>
                    <a:p>
                      <a:pPr algn="ctr"/>
                      <a:r>
                        <a:rPr lang="en-US" sz="1600" dirty="0"/>
                        <a:t>Degree</a:t>
                      </a:r>
                    </a:p>
                  </a:txBody>
                  <a:tcPr marL="121920" marR="121920" marT="60960" marB="60960" anchor="ctr"/>
                </a:tc>
                <a:tc>
                  <a:txBody>
                    <a:bodyPr/>
                    <a:lstStyle/>
                    <a:p>
                      <a:pPr algn="ctr"/>
                      <a:r>
                        <a:rPr lang="en-US" sz="1600" dirty="0"/>
                        <a:t>Priors</a:t>
                      </a:r>
                    </a:p>
                  </a:txBody>
                  <a:tcPr marL="121920" marR="121920" marT="60960" marB="60960" anchor="ctr"/>
                </a:tc>
                <a:tc>
                  <a:txBody>
                    <a:bodyPr/>
                    <a:lstStyle/>
                    <a:p>
                      <a:pPr algn="ctr"/>
                      <a:r>
                        <a:rPr lang="en-US" sz="1600" dirty="0" err="1"/>
                        <a:t>Recid</a:t>
                      </a:r>
                      <a:endParaRPr lang="en-US" sz="1600" dirty="0"/>
                    </a:p>
                  </a:txBody>
                  <a:tcPr marL="121920" marR="121920" marT="60960" marB="60960" anchor="ctr"/>
                </a:tc>
                <a:extLst>
                  <a:ext uri="{0D108BD9-81ED-4DB2-BD59-A6C34878D82A}">
                    <a16:rowId xmlns="" xmlns:a16="http://schemas.microsoft.com/office/drawing/2014/main" val="2176491987"/>
                  </a:ext>
                </a:extLst>
              </a:tr>
              <a:tr h="422467">
                <a:tc>
                  <a:txBody>
                    <a:bodyPr/>
                    <a:lstStyle/>
                    <a:p>
                      <a:pPr algn="ctr"/>
                      <a:r>
                        <a:rPr lang="en-US" sz="1600" dirty="0"/>
                        <a:t>Black</a:t>
                      </a:r>
                    </a:p>
                  </a:txBody>
                  <a:tcPr marL="121920" marR="121920" marT="60960" marB="60960" anchor="ctr"/>
                </a:tc>
                <a:tc>
                  <a:txBody>
                    <a:bodyPr/>
                    <a:lstStyle/>
                    <a:p>
                      <a:pPr algn="ctr"/>
                      <a:r>
                        <a:rPr lang="en-US" sz="1600" dirty="0"/>
                        <a:t>&gt;45</a:t>
                      </a:r>
                    </a:p>
                  </a:txBody>
                  <a:tcPr marL="121920" marR="121920" marT="60960" marB="60960" anchor="ctr"/>
                </a:tc>
                <a:tc>
                  <a:txBody>
                    <a:bodyPr/>
                    <a:lstStyle/>
                    <a:p>
                      <a:pPr algn="ctr"/>
                      <a:r>
                        <a:rPr lang="en-US" sz="1600" dirty="0">
                          <a:solidFill>
                            <a:schemeClr val="accent6"/>
                          </a:solidFill>
                        </a:rPr>
                        <a:t>Felony</a:t>
                      </a:r>
                    </a:p>
                  </a:txBody>
                  <a:tcPr marL="121920" marR="121920" marT="60960" marB="60960" anchor="ctr"/>
                </a:tc>
                <a:tc>
                  <a:txBody>
                    <a:bodyPr/>
                    <a:lstStyle/>
                    <a:p>
                      <a:pPr algn="ctr"/>
                      <a:r>
                        <a:rPr lang="en-US" sz="1600" dirty="0"/>
                        <a:t>0</a:t>
                      </a:r>
                    </a:p>
                  </a:txBody>
                  <a:tcPr marL="121920" marR="121920" marT="60960" marB="60960" anchor="ctr"/>
                </a:tc>
                <a:tc>
                  <a:txBody>
                    <a:bodyPr/>
                    <a:lstStyle/>
                    <a:p>
                      <a:pPr algn="ctr"/>
                      <a:r>
                        <a:rPr lang="en-US" sz="1600" dirty="0"/>
                        <a:t>N</a:t>
                      </a:r>
                    </a:p>
                  </a:txBody>
                  <a:tcPr marL="121920" marR="121920" marT="60960" marB="60960" anchor="ctr"/>
                </a:tc>
                <a:extLst>
                  <a:ext uri="{0D108BD9-81ED-4DB2-BD59-A6C34878D82A}">
                    <a16:rowId xmlns="" xmlns:a16="http://schemas.microsoft.com/office/drawing/2014/main" val="2632118949"/>
                  </a:ext>
                </a:extLst>
              </a:tr>
              <a:tr h="422467">
                <a:tc>
                  <a:txBody>
                    <a:bodyPr/>
                    <a:lstStyle/>
                    <a:p>
                      <a:pPr algn="ctr"/>
                      <a:r>
                        <a:rPr lang="en-US" sz="1600" dirty="0"/>
                        <a:t>White</a:t>
                      </a:r>
                    </a:p>
                  </a:txBody>
                  <a:tcPr marL="121920" marR="121920" marT="60960" marB="60960" anchor="ctr"/>
                </a:tc>
                <a:tc>
                  <a:txBody>
                    <a:bodyPr/>
                    <a:lstStyle/>
                    <a:p>
                      <a:pPr algn="ctr"/>
                      <a:r>
                        <a:rPr lang="en-US" sz="1600" dirty="0">
                          <a:solidFill>
                            <a:schemeClr val="accent6"/>
                          </a:solidFill>
                        </a:rPr>
                        <a:t>&gt;45</a:t>
                      </a:r>
                    </a:p>
                  </a:txBody>
                  <a:tcPr marL="121920" marR="121920" marT="60960" marB="60960" anchor="ctr"/>
                </a:tc>
                <a:tc>
                  <a:txBody>
                    <a:bodyPr/>
                    <a:lstStyle/>
                    <a:p>
                      <a:pPr algn="ctr"/>
                      <a:r>
                        <a:rPr lang="en-US" sz="1600" dirty="0"/>
                        <a:t>Felony</a:t>
                      </a:r>
                    </a:p>
                  </a:txBody>
                  <a:tcPr marL="121920" marR="121920" marT="60960" marB="60960" anchor="ctr"/>
                </a:tc>
                <a:tc>
                  <a:txBody>
                    <a:bodyPr/>
                    <a:lstStyle/>
                    <a:p>
                      <a:pPr algn="ctr"/>
                      <a:r>
                        <a:rPr lang="en-US" sz="1600" dirty="0"/>
                        <a:t>0</a:t>
                      </a:r>
                    </a:p>
                  </a:txBody>
                  <a:tcPr marL="121920" marR="121920" marT="60960" marB="60960" anchor="ctr"/>
                </a:tc>
                <a:tc>
                  <a:txBody>
                    <a:bodyPr/>
                    <a:lstStyle/>
                    <a:p>
                      <a:pPr algn="ctr"/>
                      <a:r>
                        <a:rPr lang="en-US" sz="1600" dirty="0"/>
                        <a:t>N</a:t>
                      </a:r>
                    </a:p>
                  </a:txBody>
                  <a:tcPr marL="121920" marR="121920" marT="60960" marB="60960" anchor="ctr"/>
                </a:tc>
                <a:extLst>
                  <a:ext uri="{0D108BD9-81ED-4DB2-BD59-A6C34878D82A}">
                    <a16:rowId xmlns="" xmlns:a16="http://schemas.microsoft.com/office/drawing/2014/main" val="2150252271"/>
                  </a:ext>
                </a:extLst>
              </a:tr>
              <a:tr h="422467">
                <a:tc>
                  <a:txBody>
                    <a:bodyPr/>
                    <a:lstStyle/>
                    <a:p>
                      <a:pPr algn="ctr"/>
                      <a:r>
                        <a:rPr lang="en-US" sz="1600" dirty="0"/>
                        <a:t>Black</a:t>
                      </a:r>
                    </a:p>
                  </a:txBody>
                  <a:tcPr marL="121920" marR="121920" marT="60960" marB="60960" anchor="ctr"/>
                </a:tc>
                <a:tc>
                  <a:txBody>
                    <a:bodyPr/>
                    <a:lstStyle/>
                    <a:p>
                      <a:pPr algn="ctr"/>
                      <a:r>
                        <a:rPr lang="en-US" sz="1600" dirty="0"/>
                        <a:t>&lt;25</a:t>
                      </a:r>
                    </a:p>
                  </a:txBody>
                  <a:tcPr marL="121920" marR="121920" marT="60960" marB="60960" anchor="ctr"/>
                </a:tc>
                <a:tc>
                  <a:txBody>
                    <a:bodyPr/>
                    <a:lstStyle/>
                    <a:p>
                      <a:pPr algn="ctr"/>
                      <a:r>
                        <a:rPr lang="en-US" sz="1600" dirty="0"/>
                        <a:t>Felony</a:t>
                      </a:r>
                    </a:p>
                  </a:txBody>
                  <a:tcPr marL="121920" marR="121920" marT="60960" marB="60960" anchor="ctr"/>
                </a:tc>
                <a:tc>
                  <a:txBody>
                    <a:bodyPr/>
                    <a:lstStyle/>
                    <a:p>
                      <a:pPr algn="ctr"/>
                      <a:r>
                        <a:rPr lang="en-US" sz="1600" dirty="0"/>
                        <a:t>1-3</a:t>
                      </a:r>
                    </a:p>
                  </a:txBody>
                  <a:tcPr marL="121920" marR="121920" marT="60960" marB="60960" anchor="ctr"/>
                </a:tc>
                <a:tc>
                  <a:txBody>
                    <a:bodyPr/>
                    <a:lstStyle/>
                    <a:p>
                      <a:pPr algn="ctr"/>
                      <a:r>
                        <a:rPr lang="en-US" sz="1600" dirty="0">
                          <a:solidFill>
                            <a:schemeClr val="accent6"/>
                          </a:solidFill>
                        </a:rPr>
                        <a:t>N</a:t>
                      </a:r>
                    </a:p>
                  </a:txBody>
                  <a:tcPr marL="121920" marR="121920" marT="60960" marB="60960" anchor="ctr"/>
                </a:tc>
                <a:extLst>
                  <a:ext uri="{0D108BD9-81ED-4DB2-BD59-A6C34878D82A}">
                    <a16:rowId xmlns="" xmlns:a16="http://schemas.microsoft.com/office/drawing/2014/main" val="3726687005"/>
                  </a:ext>
                </a:extLst>
              </a:tr>
              <a:tr h="422467">
                <a:tc>
                  <a:txBody>
                    <a:bodyPr/>
                    <a:lstStyle/>
                    <a:p>
                      <a:pPr algn="ctr"/>
                      <a:r>
                        <a:rPr lang="en-US" sz="1600" dirty="0"/>
                        <a:t>White</a:t>
                      </a:r>
                    </a:p>
                  </a:txBody>
                  <a:tcPr marL="121920" marR="121920" marT="60960" marB="60960" anchor="ctr"/>
                </a:tc>
                <a:tc>
                  <a:txBody>
                    <a:bodyPr/>
                    <a:lstStyle/>
                    <a:p>
                      <a:pPr algn="ctr"/>
                      <a:r>
                        <a:rPr lang="en-US" sz="1600" dirty="0"/>
                        <a:t>&gt;45</a:t>
                      </a:r>
                    </a:p>
                  </a:txBody>
                  <a:tcPr marL="121920" marR="121920" marT="60960" marB="60960" anchor="ctr"/>
                </a:tc>
                <a:tc>
                  <a:txBody>
                    <a:bodyPr/>
                    <a:lstStyle/>
                    <a:p>
                      <a:pPr algn="ctr"/>
                      <a:r>
                        <a:rPr lang="en-US" sz="1600" dirty="0" err="1"/>
                        <a:t>Mis</a:t>
                      </a:r>
                      <a:r>
                        <a:rPr lang="en-US" sz="1600" dirty="0"/>
                        <a:t>.</a:t>
                      </a:r>
                    </a:p>
                  </a:txBody>
                  <a:tcPr marL="121920" marR="121920" marT="60960" marB="60960" anchor="ctr"/>
                </a:tc>
                <a:tc>
                  <a:txBody>
                    <a:bodyPr/>
                    <a:lstStyle/>
                    <a:p>
                      <a:pPr algn="ctr"/>
                      <a:r>
                        <a:rPr lang="en-US" sz="1600" dirty="0"/>
                        <a:t>0</a:t>
                      </a:r>
                    </a:p>
                  </a:txBody>
                  <a:tcPr marL="121920" marR="121920" marT="60960" marB="60960" anchor="ctr"/>
                </a:tc>
                <a:tc>
                  <a:txBody>
                    <a:bodyPr/>
                    <a:lstStyle/>
                    <a:p>
                      <a:pPr algn="ctr"/>
                      <a:r>
                        <a:rPr lang="en-US" sz="1600" dirty="0"/>
                        <a:t>N</a:t>
                      </a:r>
                    </a:p>
                  </a:txBody>
                  <a:tcPr marL="121920" marR="121920" marT="60960" marB="60960" anchor="ctr"/>
                </a:tc>
                <a:extLst>
                  <a:ext uri="{0D108BD9-81ED-4DB2-BD59-A6C34878D82A}">
                    <a16:rowId xmlns="" xmlns:a16="http://schemas.microsoft.com/office/drawing/2014/main" val="2926409326"/>
                  </a:ext>
                </a:extLst>
              </a:tr>
            </a:tbl>
          </a:graphicData>
        </a:graphic>
      </p:graphicFrame>
      <p:sp>
        <p:nvSpPr>
          <p:cNvPr id="25" name="Arrow: Down 24"/>
          <p:cNvSpPr/>
          <p:nvPr/>
        </p:nvSpPr>
        <p:spPr>
          <a:xfrm>
            <a:off x="8820912" y="3398664"/>
            <a:ext cx="646176" cy="580693"/>
          </a:xfrm>
          <a:prstGeom prst="downArrow">
            <a:avLst>
              <a:gd name="adj1" fmla="val 50000"/>
              <a:gd name="adj2" fmla="val 35121"/>
            </a:avLst>
          </a:prstGeom>
          <a:solidFill>
            <a:schemeClr val="accent3">
              <a:lumMod val="20000"/>
              <a:lumOff val="80000"/>
            </a:schemeClr>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Tree>
    <p:extLst>
      <p:ext uri="{BB962C8B-B14F-4D97-AF65-F5344CB8AC3E}">
        <p14:creationId xmlns:p14="http://schemas.microsoft.com/office/powerpoint/2010/main" val="140449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sz="2670" dirty="0">
                <a:latin typeface="Arial" panose="020B0604020202020204" pitchFamily="34" charset="0"/>
                <a:cs typeface="Arial" panose="020B0604020202020204" pitchFamily="34" charset="0"/>
              </a:rPr>
              <a:t>Optimization Criteria</a:t>
            </a:r>
          </a:p>
        </p:txBody>
      </p:sp>
      <mc:AlternateContent xmlns:mc="http://schemas.openxmlformats.org/markup-compatibility/2006" xmlns:a14="http://schemas.microsoft.com/office/drawing/2010/main">
        <mc:Choice Requires="a14">
          <p:sp>
            <p:nvSpPr>
              <p:cNvPr id="19" name="Text Placeholder 18"/>
              <p:cNvSpPr>
                <a:spLocks noGrp="1"/>
              </p:cNvSpPr>
              <p:nvPr>
                <p:ph type="body" sz="quarter" idx="12"/>
              </p:nvPr>
            </p:nvSpPr>
            <p:spPr>
              <a:xfrm>
                <a:off x="304800" y="1499617"/>
                <a:ext cx="3657600" cy="4781127"/>
              </a:xfrm>
            </p:spPr>
            <p:txBody>
              <a:bodyPr/>
              <a:lstStyle/>
              <a:p>
                <a:r>
                  <a:rPr lang="en-US" b="1" dirty="0"/>
                  <a:t>1.  Group discrimination</a:t>
                </a:r>
              </a:p>
              <a:p>
                <a:pPr>
                  <a:spcBef>
                    <a:spcPts val="800"/>
                  </a:spcBef>
                </a:pPr>
                <a:r>
                  <a:rPr lang="en-US" dirty="0"/>
                  <a:t>Control dependence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acc>
                          <m:accPr>
                            <m:chr m:val="̂"/>
                            <m:ctrlPr>
                              <a:rPr lang="en-US" i="1">
                                <a:latin typeface="Cambria Math" panose="02040503050406030204" pitchFamily="18" charset="0"/>
                              </a:rPr>
                            </m:ctrlPr>
                          </m:accPr>
                          <m:e>
                            <m:r>
                              <a:rPr lang="en-US" b="0" i="1">
                                <a:latin typeface="Cambria Math" panose="02040503050406030204" pitchFamily="18" charset="0"/>
                              </a:rPr>
                              <m:t>𝑌</m:t>
                            </m:r>
                          </m:e>
                        </m:acc>
                        <m:r>
                          <a:rPr lang="en-US" i="1" dirty="0">
                            <a:latin typeface="Cambria Math" panose="02040503050406030204" pitchFamily="18" charset="0"/>
                          </a:rPr>
                          <m:t>|</m:t>
                        </m:r>
                        <m:r>
                          <a:rPr lang="en-US" i="1" dirty="0">
                            <a:latin typeface="Cambria Math" panose="02040503050406030204" pitchFamily="18" charset="0"/>
                          </a:rPr>
                          <m:t>𝐷</m:t>
                        </m:r>
                      </m:sub>
                    </m:sSub>
                    <m:r>
                      <a:rPr lang="en-US" i="1" dirty="0">
                        <a:latin typeface="Cambria Math" panose="02040503050406030204" pitchFamily="18" charset="0"/>
                      </a:rPr>
                      <m:t> </m:t>
                    </m:r>
                  </m:oMath>
                </a14:m>
                <a:r>
                  <a:rPr lang="en-US" dirty="0"/>
                  <a:t>of transformed outcome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on </a:t>
                </a:r>
                <a14:m>
                  <m:oMath xmlns:m="http://schemas.openxmlformats.org/officeDocument/2006/math">
                    <m:r>
                      <a:rPr lang="en-US" b="0" i="1" smtClean="0">
                        <a:latin typeface="Cambria Math" panose="02040503050406030204" pitchFamily="18" charset="0"/>
                      </a:rPr>
                      <m:t>𝐷</m:t>
                    </m:r>
                  </m:oMath>
                </a14:m>
                <a:r>
                  <a:rPr lang="en-US" dirty="0"/>
                  <a:t> </a:t>
                </a:r>
              </a:p>
            </p:txBody>
          </p:sp>
        </mc:Choice>
        <mc:Fallback xmlns="">
          <p:sp>
            <p:nvSpPr>
              <p:cNvPr id="19" name="Text Placeholder 18"/>
              <p:cNvSpPr>
                <a:spLocks noGrp="1" noRot="1" noChangeAspect="1" noMove="1" noResize="1" noEditPoints="1" noAdjustHandles="1" noChangeArrowheads="1" noChangeShapeType="1" noTextEdit="1"/>
              </p:cNvSpPr>
              <p:nvPr>
                <p:ph type="body" sz="quarter" idx="12"/>
              </p:nvPr>
            </p:nvSpPr>
            <p:spPr>
              <a:xfrm>
                <a:off x="228600" y="1124712"/>
                <a:ext cx="2743200" cy="3585845"/>
              </a:xfrm>
              <a:blipFill>
                <a:blip r:embed="rId3"/>
                <a:stretch>
                  <a:fillRect l="-4000" t="-17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Placeholder 19"/>
              <p:cNvSpPr>
                <a:spLocks noGrp="1"/>
              </p:cNvSpPr>
              <p:nvPr>
                <p:ph type="body" sz="quarter" idx="13"/>
              </p:nvPr>
            </p:nvSpPr>
            <p:spPr>
              <a:xfrm>
                <a:off x="8198400" y="1499617"/>
                <a:ext cx="3782400" cy="4781127"/>
              </a:xfrm>
            </p:spPr>
            <p:txBody>
              <a:bodyPr/>
              <a:lstStyle/>
              <a:p>
                <a:pPr marL="457189" indent="-457189">
                  <a:buAutoNum type="arabicPeriod" startAt="3"/>
                </a:pPr>
                <a:r>
                  <a:rPr lang="en-US" b="1" dirty="0"/>
                  <a:t>Utility preservation</a:t>
                </a:r>
              </a:p>
              <a:p>
                <a:pPr>
                  <a:spcBef>
                    <a:spcPts val="800"/>
                  </a:spcBef>
                </a:pPr>
                <a:r>
                  <a:rPr lang="en-US" dirty="0"/>
                  <a:t>Retain joint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oMath>
                </a14:m>
                <a:r>
                  <a:rPr lang="en-US" dirty="0"/>
                  <a:t> so model can still learn task</a:t>
                </a:r>
              </a:p>
              <a:p>
                <a:pPr>
                  <a:spcBef>
                    <a:spcPts val="800"/>
                  </a:spcBef>
                </a:pPr>
                <a:endParaRPr lang="en-US" dirty="0"/>
              </a:p>
            </p:txBody>
          </p:sp>
        </mc:Choice>
        <mc:Fallback xmlns="">
          <p:sp>
            <p:nvSpPr>
              <p:cNvPr id="20" name="Text Placeholder 19"/>
              <p:cNvSpPr>
                <a:spLocks noGrp="1" noRot="1" noChangeAspect="1" noMove="1" noResize="1" noEditPoints="1" noAdjustHandles="1" noChangeArrowheads="1" noChangeShapeType="1" noTextEdit="1"/>
              </p:cNvSpPr>
              <p:nvPr>
                <p:ph type="body" sz="quarter" idx="13"/>
              </p:nvPr>
            </p:nvSpPr>
            <p:spPr>
              <a:xfrm>
                <a:off x="6148800" y="1124712"/>
                <a:ext cx="2836800" cy="3585845"/>
              </a:xfrm>
              <a:blipFill>
                <a:blip r:embed="rId4"/>
                <a:stretch>
                  <a:fillRect l="-4301" t="-2041"/>
                </a:stretch>
              </a:blipFill>
            </p:spPr>
            <p:txBody>
              <a:bodyPr/>
              <a:lstStyle/>
              <a:p>
                <a:r>
                  <a:rPr lang="en-US">
                    <a:noFill/>
                  </a:rPr>
                  <a:t> </a:t>
                </a:r>
              </a:p>
            </p:txBody>
          </p:sp>
        </mc:Fallback>
      </mc:AlternateContent>
      <p:sp>
        <p:nvSpPr>
          <p:cNvPr id="21" name="Text Placeholder 18"/>
          <p:cNvSpPr txBox="1">
            <a:spLocks/>
          </p:cNvSpPr>
          <p:nvPr/>
        </p:nvSpPr>
        <p:spPr>
          <a:xfrm>
            <a:off x="4267200" y="1499615"/>
            <a:ext cx="3657600" cy="478112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buFont typeface="Arial"/>
              <a:buAutoNum type="arabicPeriod" startAt="2"/>
            </a:pPr>
            <a:r>
              <a:rPr lang="en-US" sz="1867" b="1" dirty="0">
                <a:solidFill>
                  <a:srgbClr val="FFFFFF"/>
                </a:solidFill>
              </a:rPr>
              <a:t>Individual distortion</a:t>
            </a:r>
          </a:p>
          <a:p>
            <a:pPr>
              <a:spcBef>
                <a:spcPts val="800"/>
              </a:spcBef>
            </a:pPr>
            <a:r>
              <a:rPr lang="en-US" sz="1867" dirty="0">
                <a:solidFill>
                  <a:srgbClr val="FFFFFF"/>
                </a:solidFill>
              </a:rPr>
              <a:t>Avoid large changes in individual features</a:t>
            </a:r>
          </a:p>
        </p:txBody>
      </p:sp>
      <mc:AlternateContent xmlns:mc="http://schemas.openxmlformats.org/markup-compatibility/2006" xmlns:a14="http://schemas.microsoft.com/office/drawing/2010/main">
        <mc:Choice Requires="a14">
          <p:sp>
            <p:nvSpPr>
              <p:cNvPr id="24" name="TextBox 23"/>
              <p:cNvSpPr txBox="1"/>
              <p:nvPr/>
            </p:nvSpPr>
            <p:spPr>
              <a:xfrm>
                <a:off x="7968000" y="3576722"/>
                <a:ext cx="4012800" cy="2039404"/>
              </a:xfrm>
              <a:prstGeom prst="rect">
                <a:avLst/>
              </a:prstGeom>
              <a:solidFill>
                <a:schemeClr val="tx2"/>
              </a:solidFill>
            </p:spPr>
            <p:txBody>
              <a:bodyPr wrap="square" rtlCol="0">
                <a:spAutoFit/>
              </a:bodyPr>
              <a:lstStyle/>
              <a:p>
                <a:pPr defTabSz="914377">
                  <a:spcBef>
                    <a:spcPts val="800"/>
                  </a:spcBef>
                </a:pPr>
                <a14:m>
                  <m:oMathPara xmlns:m="http://schemas.openxmlformats.org/officeDocument/2006/math">
                    <m:oMathParaPr>
                      <m:jc m:val="left"/>
                    </m:oMathParaPr>
                    <m:oMath xmlns:m="http://schemas.openxmlformats.org/officeDocument/2006/math">
                      <m:func>
                        <m:funcPr>
                          <m:ctrlPr>
                            <a:rPr lang="en-US" sz="1867" i="1">
                              <a:solidFill>
                                <a:srgbClr val="000000"/>
                              </a:solidFill>
                              <a:latin typeface="Cambria Math" panose="02040503050406030204" pitchFamily="18" charset="0"/>
                            </a:rPr>
                          </m:ctrlPr>
                        </m:funcPr>
                        <m:fName>
                          <m:r>
                            <m:rPr>
                              <m:sty m:val="p"/>
                            </m:rPr>
                            <a:rPr lang="en-US" sz="1867">
                              <a:solidFill>
                                <a:srgbClr val="000000"/>
                              </a:solidFill>
                              <a:latin typeface="Cambria Math" panose="02040503050406030204" pitchFamily="18" charset="0"/>
                            </a:rPr>
                            <m:t>min</m:t>
                          </m:r>
                        </m:fName>
                        <m:e>
                          <m:r>
                            <a:rPr lang="en-US" sz="1867" i="1">
                              <a:solidFill>
                                <a:srgbClr val="000000"/>
                              </a:solidFill>
                              <a:latin typeface="Cambria Math" panose="02040503050406030204" pitchFamily="18" charset="0"/>
                            </a:rPr>
                            <m:t>  </m:t>
                          </m:r>
                          <m:r>
                            <a:rPr lang="en-US" sz="1867">
                              <a:solidFill>
                                <a:srgbClr val="000000"/>
                              </a:solidFill>
                              <a:latin typeface="Cambria Math" panose="02040503050406030204" pitchFamily="18" charset="0"/>
                            </a:rPr>
                            <m:t> </m:t>
                          </m:r>
                          <m:r>
                            <m:rPr>
                              <m:sty m:val="p"/>
                            </m:rPr>
                            <a:rPr lang="en-US" sz="1867">
                              <a:solidFill>
                                <a:srgbClr val="000000"/>
                              </a:solidFill>
                              <a:latin typeface="Cambria Math" panose="02040503050406030204" pitchFamily="18" charset="0"/>
                            </a:rPr>
                            <m:t>Δ</m:t>
                          </m:r>
                          <m:r>
                            <a:rPr lang="en-US" sz="1867" i="1">
                              <a:solidFill>
                                <a:srgbClr val="000000"/>
                              </a:solidFill>
                              <a:latin typeface="Cambria Math" panose="02040503050406030204" pitchFamily="18" charset="0"/>
                            </a:rPr>
                            <m:t>(</m:t>
                          </m:r>
                          <m:sSub>
                            <m:sSubPr>
                              <m:ctrlPr>
                                <a:rPr lang="en-US" sz="1867" i="1">
                                  <a:solidFill>
                                    <a:srgbClr val="000000"/>
                                  </a:solidFill>
                                  <a:latin typeface="Cambria Math" panose="02040503050406030204" pitchFamily="18" charset="0"/>
                                </a:rPr>
                              </m:ctrlPr>
                            </m:sSubPr>
                            <m:e>
                              <m:r>
                                <a:rPr lang="en-US" sz="1867" i="1">
                                  <a:solidFill>
                                    <a:srgbClr val="000000"/>
                                  </a:solidFill>
                                  <a:latin typeface="Cambria Math" panose="02040503050406030204" pitchFamily="18" charset="0"/>
                                </a:rPr>
                                <m:t>𝑝</m:t>
                              </m:r>
                            </m:e>
                            <m:sub>
                              <m:acc>
                                <m:accPr>
                                  <m:chr m:val="̂"/>
                                  <m:ctrlPr>
                                    <a:rPr lang="en-US" sz="1867" i="1">
                                      <a:solidFill>
                                        <a:srgbClr val="000000"/>
                                      </a:solidFill>
                                      <a:latin typeface="Cambria Math" panose="02040503050406030204" pitchFamily="18" charset="0"/>
                                    </a:rPr>
                                  </m:ctrlPr>
                                </m:accPr>
                                <m:e>
                                  <m:r>
                                    <a:rPr lang="en-US" sz="1867" i="1">
                                      <a:solidFill>
                                        <a:srgbClr val="000000"/>
                                      </a:solidFill>
                                      <a:latin typeface="Cambria Math" panose="02040503050406030204" pitchFamily="18" charset="0"/>
                                    </a:rPr>
                                    <m:t>𝑋</m:t>
                                  </m:r>
                                </m:e>
                              </m:acc>
                              <m:r>
                                <a:rPr lang="en-US" sz="1867" i="1" dirty="0">
                                  <a:solidFill>
                                    <a:srgbClr val="000000"/>
                                  </a:solidFill>
                                  <a:latin typeface="Cambria Math" panose="02040503050406030204" pitchFamily="18" charset="0"/>
                                </a:rPr>
                                <m:t>,</m:t>
                              </m:r>
                              <m:acc>
                                <m:accPr>
                                  <m:chr m:val="̂"/>
                                  <m:ctrlPr>
                                    <a:rPr lang="en-US" sz="1867" i="1" dirty="0">
                                      <a:solidFill>
                                        <a:srgbClr val="000000"/>
                                      </a:solidFill>
                                      <a:latin typeface="Cambria Math" panose="02040503050406030204" pitchFamily="18" charset="0"/>
                                    </a:rPr>
                                  </m:ctrlPr>
                                </m:accPr>
                                <m:e>
                                  <m:r>
                                    <a:rPr lang="en-US" sz="1867" i="1" dirty="0">
                                      <a:solidFill>
                                        <a:srgbClr val="000000"/>
                                      </a:solidFill>
                                      <a:latin typeface="Cambria Math" panose="02040503050406030204" pitchFamily="18" charset="0"/>
                                    </a:rPr>
                                    <m:t>𝑌</m:t>
                                  </m:r>
                                </m:e>
                              </m:acc>
                            </m:sub>
                          </m:sSub>
                          <m:r>
                            <a:rPr lang="en-US" sz="1867" i="1">
                              <a:solidFill>
                                <a:srgbClr val="000000"/>
                              </a:solidFill>
                              <a:latin typeface="Cambria Math" panose="02040503050406030204" pitchFamily="18" charset="0"/>
                            </a:rPr>
                            <m:t>, </m:t>
                          </m:r>
                          <m:sSub>
                            <m:sSubPr>
                              <m:ctrlPr>
                                <a:rPr lang="en-US" sz="1867" i="1">
                                  <a:solidFill>
                                    <a:srgbClr val="000000"/>
                                  </a:solidFill>
                                  <a:latin typeface="Cambria Math" panose="02040503050406030204" pitchFamily="18" charset="0"/>
                                </a:rPr>
                              </m:ctrlPr>
                            </m:sSubPr>
                            <m:e>
                              <m:r>
                                <a:rPr lang="en-US" sz="1867" i="1">
                                  <a:solidFill>
                                    <a:srgbClr val="000000"/>
                                  </a:solidFill>
                                  <a:latin typeface="Cambria Math" panose="02040503050406030204" pitchFamily="18" charset="0"/>
                                </a:rPr>
                                <m:t>𝑝</m:t>
                              </m:r>
                            </m:e>
                            <m:sub>
                              <m:r>
                                <a:rPr lang="en-US" sz="1867" i="1">
                                  <a:solidFill>
                                    <a:srgbClr val="000000"/>
                                  </a:solidFill>
                                  <a:latin typeface="Cambria Math" panose="02040503050406030204" pitchFamily="18" charset="0"/>
                                </a:rPr>
                                <m:t>𝑋</m:t>
                              </m:r>
                              <m:r>
                                <a:rPr lang="en-US" sz="1867" i="1">
                                  <a:solidFill>
                                    <a:srgbClr val="000000"/>
                                  </a:solidFill>
                                  <a:latin typeface="Cambria Math" panose="02040503050406030204" pitchFamily="18" charset="0"/>
                                </a:rPr>
                                <m:t>,</m:t>
                              </m:r>
                              <m:r>
                                <a:rPr lang="en-US" sz="1867" i="1">
                                  <a:solidFill>
                                    <a:srgbClr val="000000"/>
                                  </a:solidFill>
                                  <a:latin typeface="Cambria Math" panose="02040503050406030204" pitchFamily="18" charset="0"/>
                                </a:rPr>
                                <m:t>𝑌</m:t>
                              </m:r>
                            </m:sub>
                          </m:sSub>
                          <m:r>
                            <a:rPr lang="en-US" sz="1867" i="1">
                              <a:solidFill>
                                <a:srgbClr val="000000"/>
                              </a:solidFill>
                              <a:latin typeface="Cambria Math" panose="02040503050406030204" pitchFamily="18" charset="0"/>
                            </a:rPr>
                            <m:t>)</m:t>
                          </m:r>
                        </m:e>
                      </m:func>
                    </m:oMath>
                  </m:oMathPara>
                </a14:m>
                <a:endParaRPr lang="en-US" sz="1867" i="1" dirty="0">
                  <a:solidFill>
                    <a:srgbClr val="000000"/>
                  </a:solidFill>
                  <a:latin typeface="Cambria Math" panose="02040503050406030204" pitchFamily="18" charset="0"/>
                </a:endParaRPr>
              </a:p>
              <a:p>
                <a:pPr defTabSz="914377">
                  <a:spcBef>
                    <a:spcPts val="800"/>
                  </a:spcBef>
                </a:pPr>
                <a:endParaRPr lang="en-US" sz="1867" dirty="0">
                  <a:solidFill>
                    <a:srgbClr val="000000"/>
                  </a:solidFill>
                  <a:latin typeface="Cambria Math" panose="02040503050406030204" pitchFamily="18" charset="0"/>
                </a:endParaRPr>
              </a:p>
              <a:p>
                <a:pPr defTabSz="914377">
                  <a:spcBef>
                    <a:spcPts val="800"/>
                  </a:spcBef>
                </a:pPr>
                <a14:m>
                  <m:oMathPara xmlns:m="http://schemas.openxmlformats.org/officeDocument/2006/math">
                    <m:oMathParaPr>
                      <m:jc m:val="left"/>
                    </m:oMathParaPr>
                    <m:oMath xmlns:m="http://schemas.openxmlformats.org/officeDocument/2006/math">
                      <m:r>
                        <m:rPr>
                          <m:sty m:val="p"/>
                        </m:rPr>
                        <a:rPr lang="en-US" sz="1867">
                          <a:solidFill>
                            <a:srgbClr val="000000"/>
                          </a:solidFill>
                          <a:latin typeface="Cambria Math" panose="02040503050406030204" pitchFamily="18" charset="0"/>
                        </a:rPr>
                        <m:t>s</m:t>
                      </m:r>
                      <m:r>
                        <a:rPr lang="en-US" sz="1867">
                          <a:solidFill>
                            <a:srgbClr val="000000"/>
                          </a:solidFill>
                          <a:latin typeface="Cambria Math" panose="02040503050406030204" pitchFamily="18" charset="0"/>
                        </a:rPr>
                        <m:t>.</m:t>
                      </m:r>
                      <m:r>
                        <m:rPr>
                          <m:sty m:val="p"/>
                        </m:rPr>
                        <a:rPr lang="en-US" sz="1867">
                          <a:solidFill>
                            <a:srgbClr val="000000"/>
                          </a:solidFill>
                          <a:latin typeface="Cambria Math" panose="02040503050406030204" pitchFamily="18" charset="0"/>
                        </a:rPr>
                        <m:t>t</m:t>
                      </m:r>
                      <m:r>
                        <a:rPr lang="en-US" sz="1867">
                          <a:solidFill>
                            <a:srgbClr val="000000"/>
                          </a:solidFill>
                          <a:latin typeface="Cambria Math" panose="02040503050406030204" pitchFamily="18" charset="0"/>
                        </a:rPr>
                        <m:t>. </m:t>
                      </m:r>
                      <m:r>
                        <a:rPr lang="en-US" sz="1867" i="1">
                          <a:solidFill>
                            <a:srgbClr val="000000"/>
                          </a:solidFill>
                          <a:latin typeface="Cambria Math" panose="02040503050406030204" pitchFamily="18" charset="0"/>
                        </a:rPr>
                        <m:t>    </m:t>
                      </m:r>
                      <m:r>
                        <a:rPr lang="en-US" sz="1867" i="1">
                          <a:solidFill>
                            <a:srgbClr val="000000"/>
                          </a:solidFill>
                          <a:latin typeface="Cambria Math" panose="02040503050406030204" pitchFamily="18" charset="0"/>
                        </a:rPr>
                        <m:t>𝐽</m:t>
                      </m:r>
                      <m:d>
                        <m:dPr>
                          <m:ctrlPr>
                            <a:rPr lang="en-US" sz="1867" i="1">
                              <a:solidFill>
                                <a:srgbClr val="000000"/>
                              </a:solidFill>
                              <a:latin typeface="Cambria Math" panose="02040503050406030204" pitchFamily="18" charset="0"/>
                            </a:rPr>
                          </m:ctrlPr>
                        </m:dPr>
                        <m:e>
                          <m:sSub>
                            <m:sSubPr>
                              <m:ctrlPr>
                                <a:rPr lang="en-US" sz="1867" i="1">
                                  <a:solidFill>
                                    <a:srgbClr val="000000"/>
                                  </a:solidFill>
                                  <a:latin typeface="Cambria Math" panose="02040503050406030204" pitchFamily="18" charset="0"/>
                                </a:rPr>
                              </m:ctrlPr>
                            </m:sSubPr>
                            <m:e>
                              <m:r>
                                <a:rPr lang="en-US" sz="1867" i="1">
                                  <a:solidFill>
                                    <a:srgbClr val="000000"/>
                                  </a:solidFill>
                                  <a:latin typeface="Cambria Math" panose="02040503050406030204" pitchFamily="18" charset="0"/>
                                </a:rPr>
                                <m:t>𝑝</m:t>
                              </m:r>
                            </m:e>
                            <m:sub>
                              <m:acc>
                                <m:accPr>
                                  <m:chr m:val="̂"/>
                                  <m:ctrlPr>
                                    <a:rPr lang="en-US" sz="1867" i="1">
                                      <a:solidFill>
                                        <a:srgbClr val="000000"/>
                                      </a:solidFill>
                                      <a:latin typeface="Cambria Math" panose="02040503050406030204" pitchFamily="18" charset="0"/>
                                    </a:rPr>
                                  </m:ctrlPr>
                                </m:accPr>
                                <m:e>
                                  <m:r>
                                    <a:rPr lang="en-US" sz="1867" i="1">
                                      <a:solidFill>
                                        <a:srgbClr val="000000"/>
                                      </a:solidFill>
                                      <a:latin typeface="Cambria Math" panose="02040503050406030204" pitchFamily="18" charset="0"/>
                                    </a:rPr>
                                    <m:t>𝑌</m:t>
                                  </m:r>
                                </m:e>
                              </m:acc>
                              <m:r>
                                <a:rPr lang="en-US" sz="1867" i="1" dirty="0">
                                  <a:solidFill>
                                    <a:srgbClr val="000000"/>
                                  </a:solidFill>
                                  <a:latin typeface="Cambria Math" panose="02040503050406030204" pitchFamily="18" charset="0"/>
                                </a:rPr>
                                <m:t>|</m:t>
                              </m:r>
                              <m:r>
                                <a:rPr lang="en-US" sz="1867" i="1">
                                  <a:solidFill>
                                    <a:srgbClr val="000000"/>
                                  </a:solidFill>
                                  <a:latin typeface="Cambria Math" panose="02040503050406030204" pitchFamily="18" charset="0"/>
                                </a:rPr>
                                <m:t>𝐷</m:t>
                              </m:r>
                            </m:sub>
                          </m:sSub>
                          <m:d>
                            <m:dPr>
                              <m:ctrlPr>
                                <a:rPr lang="en-US" sz="1867" i="1">
                                  <a:solidFill>
                                    <a:srgbClr val="000000"/>
                                  </a:solidFill>
                                  <a:latin typeface="Cambria Math" panose="02040503050406030204" pitchFamily="18" charset="0"/>
                                </a:rPr>
                              </m:ctrlPr>
                            </m:dPr>
                            <m:e>
                              <m:acc>
                                <m:accPr>
                                  <m:chr m:val="̂"/>
                                  <m:ctrlPr>
                                    <a:rPr lang="en-US" sz="1867" i="1">
                                      <a:solidFill>
                                        <a:srgbClr val="000000"/>
                                      </a:solidFill>
                                      <a:latin typeface="Cambria Math" panose="02040503050406030204" pitchFamily="18" charset="0"/>
                                    </a:rPr>
                                  </m:ctrlPr>
                                </m:accPr>
                                <m:e>
                                  <m:r>
                                    <a:rPr lang="en-US" sz="1867" i="1">
                                      <a:solidFill>
                                        <a:srgbClr val="000000"/>
                                      </a:solidFill>
                                      <a:latin typeface="Cambria Math" panose="02040503050406030204" pitchFamily="18" charset="0"/>
                                    </a:rPr>
                                    <m:t>𝑦</m:t>
                                  </m:r>
                                </m:e>
                              </m:acc>
                            </m:e>
                            <m:e>
                              <m:sSub>
                                <m:sSubPr>
                                  <m:ctrlPr>
                                    <a:rPr lang="en-US" sz="1867" i="1">
                                      <a:solidFill>
                                        <a:srgbClr val="000000"/>
                                      </a:solidFill>
                                      <a:latin typeface="Cambria Math" panose="02040503050406030204" pitchFamily="18" charset="0"/>
                                    </a:rPr>
                                  </m:ctrlPr>
                                </m:sSubPr>
                                <m:e>
                                  <m:r>
                                    <a:rPr lang="en-US" sz="1867" i="1">
                                      <a:solidFill>
                                        <a:srgbClr val="000000"/>
                                      </a:solidFill>
                                      <a:latin typeface="Cambria Math" panose="02040503050406030204" pitchFamily="18" charset="0"/>
                                    </a:rPr>
                                    <m:t>𝑑</m:t>
                                  </m:r>
                                </m:e>
                                <m:sub>
                                  <m:r>
                                    <a:rPr lang="en-US" sz="1867" i="1">
                                      <a:solidFill>
                                        <a:srgbClr val="000000"/>
                                      </a:solidFill>
                                      <a:latin typeface="Cambria Math" panose="02040503050406030204" pitchFamily="18" charset="0"/>
                                    </a:rPr>
                                    <m:t>1</m:t>
                                  </m:r>
                                </m:sub>
                              </m:sSub>
                            </m:e>
                          </m:d>
                          <m:r>
                            <a:rPr lang="en-US" sz="1867" i="1">
                              <a:solidFill>
                                <a:srgbClr val="000000"/>
                              </a:solidFill>
                              <a:latin typeface="Cambria Math" panose="02040503050406030204" pitchFamily="18" charset="0"/>
                            </a:rPr>
                            <m:t>,</m:t>
                          </m:r>
                          <m:sSub>
                            <m:sSubPr>
                              <m:ctrlPr>
                                <a:rPr lang="en-US" sz="1867" i="1">
                                  <a:solidFill>
                                    <a:srgbClr val="000000"/>
                                  </a:solidFill>
                                  <a:latin typeface="Cambria Math" panose="02040503050406030204" pitchFamily="18" charset="0"/>
                                </a:rPr>
                              </m:ctrlPr>
                            </m:sSubPr>
                            <m:e>
                              <m:r>
                                <a:rPr lang="en-US" sz="1867" i="1">
                                  <a:solidFill>
                                    <a:srgbClr val="000000"/>
                                  </a:solidFill>
                                  <a:latin typeface="Cambria Math" panose="02040503050406030204" pitchFamily="18" charset="0"/>
                                </a:rPr>
                                <m:t>𝑝</m:t>
                              </m:r>
                            </m:e>
                            <m:sub>
                              <m:acc>
                                <m:accPr>
                                  <m:chr m:val="̂"/>
                                  <m:ctrlPr>
                                    <a:rPr lang="en-US" sz="1867" i="1">
                                      <a:solidFill>
                                        <a:srgbClr val="000000"/>
                                      </a:solidFill>
                                      <a:latin typeface="Cambria Math" panose="02040503050406030204" pitchFamily="18" charset="0"/>
                                    </a:rPr>
                                  </m:ctrlPr>
                                </m:accPr>
                                <m:e>
                                  <m:r>
                                    <a:rPr lang="en-US" sz="1867" i="1">
                                      <a:solidFill>
                                        <a:srgbClr val="000000"/>
                                      </a:solidFill>
                                      <a:latin typeface="Cambria Math" panose="02040503050406030204" pitchFamily="18" charset="0"/>
                                    </a:rPr>
                                    <m:t>𝑌</m:t>
                                  </m:r>
                                </m:e>
                              </m:acc>
                              <m:r>
                                <a:rPr lang="en-US" sz="1867" i="1" dirty="0">
                                  <a:solidFill>
                                    <a:srgbClr val="000000"/>
                                  </a:solidFill>
                                  <a:latin typeface="Cambria Math" panose="02040503050406030204" pitchFamily="18" charset="0"/>
                                </a:rPr>
                                <m:t>|</m:t>
                              </m:r>
                              <m:r>
                                <a:rPr lang="en-US" sz="1867" i="1">
                                  <a:solidFill>
                                    <a:srgbClr val="000000"/>
                                  </a:solidFill>
                                  <a:latin typeface="Cambria Math" panose="02040503050406030204" pitchFamily="18" charset="0"/>
                                </a:rPr>
                                <m:t>𝐷</m:t>
                              </m:r>
                            </m:sub>
                          </m:sSub>
                          <m:d>
                            <m:dPr>
                              <m:ctrlPr>
                                <a:rPr lang="en-US" sz="1867" i="1">
                                  <a:solidFill>
                                    <a:srgbClr val="000000"/>
                                  </a:solidFill>
                                  <a:latin typeface="Cambria Math" panose="02040503050406030204" pitchFamily="18" charset="0"/>
                                </a:rPr>
                              </m:ctrlPr>
                            </m:dPr>
                            <m:e>
                              <m:acc>
                                <m:accPr>
                                  <m:chr m:val="̂"/>
                                  <m:ctrlPr>
                                    <a:rPr lang="en-US" sz="1867" i="1">
                                      <a:solidFill>
                                        <a:srgbClr val="000000"/>
                                      </a:solidFill>
                                      <a:latin typeface="Cambria Math" panose="02040503050406030204" pitchFamily="18" charset="0"/>
                                    </a:rPr>
                                  </m:ctrlPr>
                                </m:accPr>
                                <m:e>
                                  <m:r>
                                    <a:rPr lang="en-US" sz="1867" i="1">
                                      <a:solidFill>
                                        <a:srgbClr val="000000"/>
                                      </a:solidFill>
                                      <a:latin typeface="Cambria Math" panose="02040503050406030204" pitchFamily="18" charset="0"/>
                                    </a:rPr>
                                    <m:t>𝑦</m:t>
                                  </m:r>
                                </m:e>
                              </m:acc>
                            </m:e>
                            <m:e>
                              <m:sSub>
                                <m:sSubPr>
                                  <m:ctrlPr>
                                    <a:rPr lang="en-US" sz="1867" i="1">
                                      <a:solidFill>
                                        <a:srgbClr val="000000"/>
                                      </a:solidFill>
                                      <a:latin typeface="Cambria Math" panose="02040503050406030204" pitchFamily="18" charset="0"/>
                                    </a:rPr>
                                  </m:ctrlPr>
                                </m:sSubPr>
                                <m:e>
                                  <m:r>
                                    <a:rPr lang="en-US" sz="1867" i="1">
                                      <a:solidFill>
                                        <a:srgbClr val="000000"/>
                                      </a:solidFill>
                                      <a:latin typeface="Cambria Math" panose="02040503050406030204" pitchFamily="18" charset="0"/>
                                    </a:rPr>
                                    <m:t>𝑑</m:t>
                                  </m:r>
                                </m:e>
                                <m:sub>
                                  <m:r>
                                    <a:rPr lang="en-US" sz="1867" i="1">
                                      <a:solidFill>
                                        <a:srgbClr val="000000"/>
                                      </a:solidFill>
                                      <a:latin typeface="Cambria Math" panose="02040503050406030204" pitchFamily="18" charset="0"/>
                                    </a:rPr>
                                    <m:t>1</m:t>
                                  </m:r>
                                </m:sub>
                              </m:sSub>
                            </m:e>
                          </m:d>
                        </m:e>
                      </m:d>
                      <m:r>
                        <a:rPr lang="en-US" sz="1867" i="1">
                          <a:solidFill>
                            <a:srgbClr val="000000"/>
                          </a:solidFill>
                          <a:latin typeface="Cambria Math" panose="02040503050406030204" pitchFamily="18" charset="0"/>
                        </a:rPr>
                        <m:t>≤</m:t>
                      </m:r>
                      <m:r>
                        <a:rPr lang="en-US" sz="1867" i="1">
                          <a:solidFill>
                            <a:srgbClr val="000000"/>
                          </a:solidFill>
                          <a:latin typeface="Cambria Math" panose="02040503050406030204" pitchFamily="18" charset="0"/>
                        </a:rPr>
                        <m:t>𝜖</m:t>
                      </m:r>
                    </m:oMath>
                  </m:oMathPara>
                </a14:m>
                <a:endParaRPr lang="en-US" sz="1867" i="1" dirty="0">
                  <a:solidFill>
                    <a:srgbClr val="000000"/>
                  </a:solidFill>
                  <a:latin typeface="Cambria Math" panose="02040503050406030204" pitchFamily="18" charset="0"/>
                </a:endParaRPr>
              </a:p>
              <a:p>
                <a:pPr defTabSz="914377">
                  <a:spcBef>
                    <a:spcPts val="800"/>
                  </a:spcBef>
                </a:pPr>
                <a:endParaRPr lang="en-US" sz="1867" b="1" dirty="0">
                  <a:solidFill>
                    <a:srgbClr val="000000"/>
                  </a:solidFill>
                  <a:latin typeface="Cambria Math" panose="02040503050406030204" pitchFamily="18" charset="0"/>
                </a:endParaRPr>
              </a:p>
              <a:p>
                <a:pPr defTabSz="914377">
                  <a:spcBef>
                    <a:spcPts val="800"/>
                  </a:spcBef>
                </a:pPr>
                <a14:m>
                  <m:oMathPara xmlns:m="http://schemas.openxmlformats.org/officeDocument/2006/math">
                    <m:oMathParaPr>
                      <m:jc m:val="left"/>
                    </m:oMathParaPr>
                    <m:oMath xmlns:m="http://schemas.openxmlformats.org/officeDocument/2006/math">
                      <m:r>
                        <a:rPr lang="en-US" sz="1867" b="1">
                          <a:solidFill>
                            <a:srgbClr val="000000"/>
                          </a:solidFill>
                          <a:latin typeface="Cambria Math" panose="02040503050406030204" pitchFamily="18" charset="0"/>
                        </a:rPr>
                        <m:t>          </m:t>
                      </m:r>
                      <m:r>
                        <a:rPr lang="en-US" sz="1867" b="1">
                          <a:solidFill>
                            <a:srgbClr val="000000"/>
                          </a:solidFill>
                          <a:latin typeface="Cambria Math" panose="02040503050406030204" pitchFamily="18" charset="0"/>
                        </a:rPr>
                        <m:t>𝐄</m:t>
                      </m:r>
                      <m:d>
                        <m:dPr>
                          <m:begChr m:val="["/>
                          <m:endChr m:val="]"/>
                          <m:ctrlPr>
                            <a:rPr lang="en-US" sz="1867" i="1">
                              <a:solidFill>
                                <a:srgbClr val="000000"/>
                              </a:solidFill>
                              <a:latin typeface="Cambria Math" panose="02040503050406030204" pitchFamily="18" charset="0"/>
                            </a:rPr>
                          </m:ctrlPr>
                        </m:dPr>
                        <m:e>
                          <m:r>
                            <a:rPr lang="en-US" sz="1867" i="1">
                              <a:solidFill>
                                <a:srgbClr val="000000"/>
                              </a:solidFill>
                              <a:latin typeface="Cambria Math" panose="02040503050406030204" pitchFamily="18" charset="0"/>
                            </a:rPr>
                            <m:t>𝛿</m:t>
                          </m:r>
                          <m:d>
                            <m:dPr>
                              <m:ctrlPr>
                                <a:rPr lang="en-US" sz="1867" i="1">
                                  <a:solidFill>
                                    <a:srgbClr val="000000"/>
                                  </a:solidFill>
                                  <a:latin typeface="Cambria Math" panose="02040503050406030204" pitchFamily="18" charset="0"/>
                                </a:rPr>
                              </m:ctrlPr>
                            </m:dPr>
                            <m:e>
                              <m:d>
                                <m:dPr>
                                  <m:ctrlPr>
                                    <a:rPr lang="en-US" sz="1867" i="1">
                                      <a:solidFill>
                                        <a:srgbClr val="000000"/>
                                      </a:solidFill>
                                      <a:latin typeface="Cambria Math" panose="02040503050406030204" pitchFamily="18" charset="0"/>
                                    </a:rPr>
                                  </m:ctrlPr>
                                </m:dPr>
                                <m:e>
                                  <m:r>
                                    <a:rPr lang="en-US" sz="1867" i="1">
                                      <a:solidFill>
                                        <a:srgbClr val="000000"/>
                                      </a:solidFill>
                                      <a:latin typeface="Cambria Math" panose="02040503050406030204" pitchFamily="18" charset="0"/>
                                    </a:rPr>
                                    <m:t>𝑥</m:t>
                                  </m:r>
                                  <m:r>
                                    <a:rPr lang="en-US" sz="1867" i="1">
                                      <a:solidFill>
                                        <a:srgbClr val="000000"/>
                                      </a:solidFill>
                                      <a:latin typeface="Cambria Math" panose="02040503050406030204" pitchFamily="18" charset="0"/>
                                    </a:rPr>
                                    <m:t>,</m:t>
                                  </m:r>
                                  <m:r>
                                    <a:rPr lang="en-US" sz="1867" i="1">
                                      <a:solidFill>
                                        <a:srgbClr val="000000"/>
                                      </a:solidFill>
                                      <a:latin typeface="Cambria Math" panose="02040503050406030204" pitchFamily="18" charset="0"/>
                                    </a:rPr>
                                    <m:t>𝑦</m:t>
                                  </m:r>
                                </m:e>
                              </m:d>
                              <m:r>
                                <a:rPr lang="en-US" sz="1867" i="1">
                                  <a:solidFill>
                                    <a:srgbClr val="000000"/>
                                  </a:solidFill>
                                  <a:latin typeface="Cambria Math" panose="02040503050406030204" pitchFamily="18" charset="0"/>
                                </a:rPr>
                                <m:t>, </m:t>
                              </m:r>
                              <m:d>
                                <m:dPr>
                                  <m:ctrlPr>
                                    <a:rPr lang="en-US" sz="1867" i="1">
                                      <a:solidFill>
                                        <a:srgbClr val="000000"/>
                                      </a:solidFill>
                                      <a:latin typeface="Cambria Math" panose="02040503050406030204" pitchFamily="18" charset="0"/>
                                    </a:rPr>
                                  </m:ctrlPr>
                                </m:dPr>
                                <m:e>
                                  <m:acc>
                                    <m:accPr>
                                      <m:chr m:val="̂"/>
                                      <m:ctrlPr>
                                        <a:rPr lang="en-US" sz="1867" i="1">
                                          <a:solidFill>
                                            <a:srgbClr val="000000"/>
                                          </a:solidFill>
                                          <a:latin typeface="Cambria Math" panose="02040503050406030204" pitchFamily="18" charset="0"/>
                                        </a:rPr>
                                      </m:ctrlPr>
                                    </m:accPr>
                                    <m:e>
                                      <m:r>
                                        <a:rPr lang="en-US" sz="1867" i="1">
                                          <a:solidFill>
                                            <a:srgbClr val="000000"/>
                                          </a:solidFill>
                                          <a:latin typeface="Cambria Math" panose="02040503050406030204" pitchFamily="18" charset="0"/>
                                        </a:rPr>
                                        <m:t>𝑋</m:t>
                                      </m:r>
                                    </m:e>
                                  </m:acc>
                                  <m:r>
                                    <a:rPr lang="en-US" sz="1867" i="1">
                                      <a:solidFill>
                                        <a:srgbClr val="000000"/>
                                      </a:solidFill>
                                      <a:latin typeface="Cambria Math" panose="02040503050406030204" pitchFamily="18" charset="0"/>
                                    </a:rPr>
                                    <m:t>,</m:t>
                                  </m:r>
                                  <m:acc>
                                    <m:accPr>
                                      <m:chr m:val="̂"/>
                                      <m:ctrlPr>
                                        <a:rPr lang="en-US" sz="1867" i="1">
                                          <a:solidFill>
                                            <a:srgbClr val="000000"/>
                                          </a:solidFill>
                                          <a:latin typeface="Cambria Math" panose="02040503050406030204" pitchFamily="18" charset="0"/>
                                        </a:rPr>
                                      </m:ctrlPr>
                                    </m:accPr>
                                    <m:e>
                                      <m:r>
                                        <a:rPr lang="en-US" sz="1867" i="1">
                                          <a:solidFill>
                                            <a:srgbClr val="000000"/>
                                          </a:solidFill>
                                          <a:latin typeface="Cambria Math" panose="02040503050406030204" pitchFamily="18" charset="0"/>
                                        </a:rPr>
                                        <m:t>𝑌</m:t>
                                      </m:r>
                                    </m:e>
                                  </m:acc>
                                </m:e>
                              </m:d>
                            </m:e>
                          </m:d>
                          <m:r>
                            <a:rPr lang="en-US" sz="1867" i="1">
                              <a:solidFill>
                                <a:srgbClr val="000000"/>
                              </a:solidFill>
                              <a:latin typeface="Cambria Math" panose="02040503050406030204" pitchFamily="18" charset="0"/>
                            </a:rPr>
                            <m:t>| </m:t>
                          </m:r>
                          <m:r>
                            <a:rPr lang="en-US" sz="1867" i="1">
                              <a:solidFill>
                                <a:srgbClr val="000000"/>
                              </a:solidFill>
                              <a:latin typeface="Cambria Math" panose="02040503050406030204" pitchFamily="18" charset="0"/>
                            </a:rPr>
                            <m:t>𝑑</m:t>
                          </m:r>
                          <m:r>
                            <a:rPr lang="en-US" sz="1867" i="1">
                              <a:solidFill>
                                <a:srgbClr val="000000"/>
                              </a:solidFill>
                              <a:latin typeface="Cambria Math" panose="02040503050406030204" pitchFamily="18" charset="0"/>
                            </a:rPr>
                            <m:t>,</m:t>
                          </m:r>
                          <m:r>
                            <a:rPr lang="en-US" sz="1867" i="1">
                              <a:solidFill>
                                <a:srgbClr val="000000"/>
                              </a:solidFill>
                              <a:latin typeface="Cambria Math" panose="02040503050406030204" pitchFamily="18" charset="0"/>
                            </a:rPr>
                            <m:t>𝑥</m:t>
                          </m:r>
                          <m:r>
                            <a:rPr lang="en-US" sz="1867" i="1">
                              <a:solidFill>
                                <a:srgbClr val="000000"/>
                              </a:solidFill>
                              <a:latin typeface="Cambria Math" panose="02040503050406030204" pitchFamily="18" charset="0"/>
                            </a:rPr>
                            <m:t>,</m:t>
                          </m:r>
                          <m:r>
                            <a:rPr lang="en-US" sz="1867" i="1">
                              <a:solidFill>
                                <a:srgbClr val="000000"/>
                              </a:solidFill>
                              <a:latin typeface="Cambria Math" panose="02040503050406030204" pitchFamily="18" charset="0"/>
                            </a:rPr>
                            <m:t>𝑦</m:t>
                          </m:r>
                        </m:e>
                      </m:d>
                      <m:r>
                        <a:rPr lang="en-US" sz="1867" i="1">
                          <a:solidFill>
                            <a:srgbClr val="000000"/>
                          </a:solidFill>
                          <a:latin typeface="Cambria Math" panose="02040503050406030204" pitchFamily="18" charset="0"/>
                        </a:rPr>
                        <m:t>≤</m:t>
                      </m:r>
                      <m:r>
                        <a:rPr lang="en-US" sz="1867" i="1">
                          <a:solidFill>
                            <a:srgbClr val="000000"/>
                          </a:solidFill>
                          <a:latin typeface="Cambria Math" panose="02040503050406030204" pitchFamily="18" charset="0"/>
                        </a:rPr>
                        <m:t>𝑐</m:t>
                      </m:r>
                    </m:oMath>
                  </m:oMathPara>
                </a14:m>
                <a:endParaRPr lang="en-US" sz="1867" b="1" dirty="0">
                  <a:solidFill>
                    <a:srgbClr val="00000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976000" y="2682541"/>
                <a:ext cx="3009600" cy="1556836"/>
              </a:xfrm>
              <a:prstGeom prst="rect">
                <a:avLst/>
              </a:prstGeom>
              <a:blipFill>
                <a:blip r:embed="rId5"/>
                <a:stretch>
                  <a:fillRect/>
                </a:stretch>
              </a:blipFill>
            </p:spPr>
            <p:txBody>
              <a:bodyPr/>
              <a:lstStyle/>
              <a:p>
                <a:r>
                  <a:rPr lang="en-US">
                    <a:noFill/>
                  </a:rPr>
                  <a:t> </a:t>
                </a:r>
              </a:p>
            </p:txBody>
          </p:sp>
        </mc:Fallback>
      </mc:AlternateContent>
      <p:grpSp>
        <p:nvGrpSpPr>
          <p:cNvPr id="37" name="Group 36"/>
          <p:cNvGrpSpPr/>
          <p:nvPr/>
        </p:nvGrpSpPr>
        <p:grpSpPr>
          <a:xfrm>
            <a:off x="4267200" y="3260212"/>
            <a:ext cx="3326400" cy="2708800"/>
            <a:chOff x="3200400" y="2551551"/>
            <a:chExt cx="2494800" cy="2031600"/>
          </a:xfrm>
        </p:grpSpPr>
        <p:cxnSp>
          <p:nvCxnSpPr>
            <p:cNvPr id="26" name="Straight Arrow Connector 25"/>
            <p:cNvCxnSpPr/>
            <p:nvPr/>
          </p:nvCxnSpPr>
          <p:spPr>
            <a:xfrm>
              <a:off x="3200400" y="4356000"/>
              <a:ext cx="2494800"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cxnSpLocks/>
            </p:cNvCxnSpPr>
            <p:nvPr/>
          </p:nvCxnSpPr>
          <p:spPr>
            <a:xfrm flipV="1">
              <a:off x="3429000" y="2551551"/>
              <a:ext cx="0" cy="203160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4176000" y="3000702"/>
              <a:ext cx="137160" cy="138498"/>
            </a:xfrm>
            <a:prstGeom prst="ellipse">
              <a:avLst/>
            </a:prstGeom>
            <a:solidFill>
              <a:schemeClr val="accent4"/>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30" name="Oval 29"/>
            <p:cNvSpPr/>
            <p:nvPr/>
          </p:nvSpPr>
          <p:spPr>
            <a:xfrm>
              <a:off x="4802452" y="3766800"/>
              <a:ext cx="137160" cy="138498"/>
            </a:xfrm>
            <a:prstGeom prst="ellipse">
              <a:avLst/>
            </a:prstGeom>
            <a:solidFill>
              <a:schemeClr val="accent6"/>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31" name="TextBox 30"/>
                <p:cNvSpPr txBox="1"/>
                <p:nvPr/>
              </p:nvSpPr>
              <p:spPr>
                <a:xfrm>
                  <a:off x="3721372" y="2916062"/>
                  <a:ext cx="452240" cy="284742"/>
                </a:xfrm>
                <a:prstGeom prst="rect">
                  <a:avLst/>
                </a:prstGeom>
                <a:noFill/>
              </p:spPr>
              <p:txBody>
                <a:bodyPr wrap="none" rtlCol="0">
                  <a:spAutoFit/>
                </a:bodyPr>
                <a:lstStyle/>
                <a:p>
                  <a:pPr defTabSz="914377"/>
                  <a14:m>
                    <m:oMathPara xmlns:m="http://schemas.openxmlformats.org/officeDocument/2006/math">
                      <m:oMathParaPr>
                        <m:jc m:val="centerGroup"/>
                      </m:oMathParaPr>
                      <m:oMath xmlns:m="http://schemas.openxmlformats.org/officeDocument/2006/math">
                        <m:r>
                          <a:rPr lang="en-US" sz="1867" i="1" dirty="0">
                            <a:solidFill>
                              <a:srgbClr val="FFFFFF"/>
                            </a:solidFill>
                            <a:latin typeface="Cambria Math" panose="02040503050406030204" pitchFamily="18" charset="0"/>
                          </a:rPr>
                          <m:t>𝑥</m:t>
                        </m:r>
                        <m:r>
                          <a:rPr lang="en-US" sz="1867" i="1" dirty="0">
                            <a:solidFill>
                              <a:srgbClr val="FFFFFF"/>
                            </a:solidFill>
                            <a:latin typeface="Cambria Math" panose="02040503050406030204" pitchFamily="18" charset="0"/>
                          </a:rPr>
                          <m:t>,</m:t>
                        </m:r>
                        <m:r>
                          <a:rPr lang="en-US" sz="1867" i="1" dirty="0">
                            <a:solidFill>
                              <a:srgbClr val="FFFFFF"/>
                            </a:solidFill>
                            <a:latin typeface="Cambria Math" panose="02040503050406030204" pitchFamily="18" charset="0"/>
                          </a:rPr>
                          <m:t>𝑦</m:t>
                        </m:r>
                      </m:oMath>
                    </m:oMathPara>
                  </a14:m>
                  <a:endParaRPr lang="en-US" sz="1867" dirty="0">
                    <a:solidFill>
                      <a:srgbClr val="FFFFFF"/>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721372" y="2916062"/>
                  <a:ext cx="498855" cy="307777"/>
                </a:xfrm>
                <a:prstGeom prst="rect">
                  <a:avLst/>
                </a:prstGeom>
                <a:blipFill>
                  <a:blip r:embed="rId6"/>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908944" y="3682160"/>
                  <a:ext cx="452240" cy="284742"/>
                </a:xfrm>
                <a:prstGeom prst="rect">
                  <a:avLst/>
                </a:prstGeom>
                <a:noFill/>
              </p:spPr>
              <p:txBody>
                <a:bodyPr wrap="none" rtlCol="0">
                  <a:spAutoFit/>
                </a:bodyPr>
                <a:lstStyle/>
                <a:p>
                  <a:pPr defTabSz="914377"/>
                  <a14:m>
                    <m:oMathPara xmlns:m="http://schemas.openxmlformats.org/officeDocument/2006/math">
                      <m:oMathParaPr>
                        <m:jc m:val="centerGroup"/>
                      </m:oMathParaPr>
                      <m:oMath xmlns:m="http://schemas.openxmlformats.org/officeDocument/2006/math">
                        <m:acc>
                          <m:accPr>
                            <m:chr m:val="̂"/>
                            <m:ctrlPr>
                              <a:rPr lang="en-US" sz="1867" i="1" dirty="0">
                                <a:solidFill>
                                  <a:srgbClr val="FFFFFF"/>
                                </a:solidFill>
                                <a:latin typeface="Cambria Math" panose="02040503050406030204" pitchFamily="18" charset="0"/>
                              </a:rPr>
                            </m:ctrlPr>
                          </m:accPr>
                          <m:e>
                            <m:r>
                              <a:rPr lang="en-US" sz="1867" i="1" dirty="0">
                                <a:solidFill>
                                  <a:srgbClr val="FFFFFF"/>
                                </a:solidFill>
                                <a:latin typeface="Cambria Math" panose="02040503050406030204" pitchFamily="18" charset="0"/>
                              </a:rPr>
                              <m:t>𝑥</m:t>
                            </m:r>
                          </m:e>
                        </m:acc>
                        <m:r>
                          <a:rPr lang="en-US" sz="1867" i="1" dirty="0">
                            <a:solidFill>
                              <a:srgbClr val="FFFFFF"/>
                            </a:solidFill>
                            <a:latin typeface="Cambria Math" panose="02040503050406030204" pitchFamily="18" charset="0"/>
                          </a:rPr>
                          <m:t>,</m:t>
                        </m:r>
                        <m:acc>
                          <m:accPr>
                            <m:chr m:val="̂"/>
                            <m:ctrlPr>
                              <a:rPr lang="en-US" sz="1867" i="1" dirty="0">
                                <a:solidFill>
                                  <a:srgbClr val="FFFFFF"/>
                                </a:solidFill>
                                <a:latin typeface="Cambria Math" panose="02040503050406030204" pitchFamily="18" charset="0"/>
                              </a:rPr>
                            </m:ctrlPr>
                          </m:accPr>
                          <m:e>
                            <m:r>
                              <a:rPr lang="en-US" sz="1867" i="1" dirty="0">
                                <a:solidFill>
                                  <a:srgbClr val="FFFFFF"/>
                                </a:solidFill>
                                <a:latin typeface="Cambria Math" panose="02040503050406030204" pitchFamily="18" charset="0"/>
                              </a:rPr>
                              <m:t>𝑦</m:t>
                            </m:r>
                          </m:e>
                        </m:acc>
                      </m:oMath>
                    </m:oMathPara>
                  </a14:m>
                  <a:endParaRPr lang="en-US" sz="1867" dirty="0">
                    <a:solidFill>
                      <a:srgbClr val="FFFFFF"/>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908944" y="3682160"/>
                  <a:ext cx="498855" cy="307777"/>
                </a:xfrm>
                <a:prstGeom prst="rect">
                  <a:avLst/>
                </a:prstGeom>
                <a:blipFill>
                  <a:blip r:embed="rId7"/>
                  <a:stretch>
                    <a:fillRect r="-32927" b="-4000"/>
                  </a:stretch>
                </a:blipFill>
              </p:spPr>
              <p:txBody>
                <a:bodyPr/>
                <a:lstStyle/>
                <a:p>
                  <a:r>
                    <a:rPr lang="en-US">
                      <a:noFill/>
                    </a:rPr>
                    <a:t> </a:t>
                  </a:r>
                </a:p>
              </p:txBody>
            </p:sp>
          </mc:Fallback>
        </mc:AlternateContent>
        <p:cxnSp>
          <p:nvCxnSpPr>
            <p:cNvPr id="34" name="Straight Arrow Connector 33"/>
            <p:cNvCxnSpPr>
              <a:stCxn id="29" idx="5"/>
              <a:endCxn id="30" idx="1"/>
            </p:cNvCxnSpPr>
            <p:nvPr/>
          </p:nvCxnSpPr>
          <p:spPr>
            <a:xfrm>
              <a:off x="4293073" y="3118917"/>
              <a:ext cx="529466" cy="668166"/>
            </a:xfrm>
            <a:prstGeom prst="straightConnector1">
              <a:avLst/>
            </a:prstGeom>
            <a:ln>
              <a:solidFill>
                <a:schemeClr val="accent1"/>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4525477" y="3207631"/>
                  <a:ext cx="283780" cy="284742"/>
                </a:xfrm>
                <a:prstGeom prst="rect">
                  <a:avLst/>
                </a:prstGeom>
                <a:noFill/>
              </p:spPr>
              <p:txBody>
                <a:bodyPr wrap="none" rtlCol="0">
                  <a:spAutoFit/>
                </a:bodyPr>
                <a:lstStyle/>
                <a:p>
                  <a:pPr defTabSz="914377"/>
                  <a14:m>
                    <m:oMathPara xmlns:m="http://schemas.openxmlformats.org/officeDocument/2006/math">
                      <m:oMathParaPr>
                        <m:jc m:val="centerGroup"/>
                      </m:oMathParaPr>
                      <m:oMath xmlns:m="http://schemas.openxmlformats.org/officeDocument/2006/math">
                        <m:r>
                          <a:rPr lang="en-US" sz="1867" i="1">
                            <a:solidFill>
                              <a:srgbClr val="FFFFFF"/>
                            </a:solidFill>
                            <a:latin typeface="Cambria Math" panose="02040503050406030204" pitchFamily="18" charset="0"/>
                          </a:rPr>
                          <m:t>𝛿</m:t>
                        </m:r>
                      </m:oMath>
                    </m:oMathPara>
                  </a14:m>
                  <a:endParaRPr lang="en-US" sz="1867" dirty="0">
                    <a:solidFill>
                      <a:srgbClr val="FFFFFF"/>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525477" y="3207631"/>
                  <a:ext cx="329514" cy="307777"/>
                </a:xfrm>
                <a:prstGeom prst="rect">
                  <a:avLst/>
                </a:prstGeom>
                <a:blipFill>
                  <a:blip r:embed="rId8"/>
                  <a:stretch>
                    <a:fillRect/>
                  </a:stretch>
                </a:blipFill>
              </p:spPr>
              <p:txBody>
                <a:bodyPr/>
                <a:lstStyle/>
                <a:p>
                  <a:r>
                    <a:rPr lang="en-US">
                      <a:noFill/>
                    </a:rPr>
                    <a:t> </a:t>
                  </a:r>
                </a:p>
              </p:txBody>
            </p:sp>
          </mc:Fallback>
        </mc:AlternateContent>
      </p:grpSp>
      <p:grpSp>
        <p:nvGrpSpPr>
          <p:cNvPr id="61" name="Group 60"/>
          <p:cNvGrpSpPr/>
          <p:nvPr/>
        </p:nvGrpSpPr>
        <p:grpSpPr>
          <a:xfrm>
            <a:off x="1029259" y="3289013"/>
            <a:ext cx="486168" cy="2774708"/>
            <a:chOff x="771944" y="2583101"/>
            <a:chExt cx="364626" cy="2081031"/>
          </a:xfrm>
        </p:grpSpPr>
        <mc:AlternateContent xmlns:mc="http://schemas.openxmlformats.org/markup-compatibility/2006" xmlns:a14="http://schemas.microsoft.com/office/drawing/2010/main">
          <mc:Choice Requires="a14">
            <p:sp>
              <p:nvSpPr>
                <p:cNvPr id="40" name="TextBox 39"/>
                <p:cNvSpPr txBox="1"/>
                <p:nvPr/>
              </p:nvSpPr>
              <p:spPr>
                <a:xfrm>
                  <a:off x="771944" y="4379390"/>
                  <a:ext cx="364235" cy="284742"/>
                </a:xfrm>
                <a:prstGeom prst="rect">
                  <a:avLst/>
                </a:prstGeom>
                <a:noFill/>
              </p:spPr>
              <p:txBody>
                <a:bodyPr wrap="none" rtlCol="0">
                  <a:spAutoFit/>
                </a:bodyPr>
                <a:lstStyle/>
                <a:p>
                  <a:pPr defTabSz="914377"/>
                  <a14:m>
                    <m:oMathPara xmlns:m="http://schemas.openxmlformats.org/officeDocument/2006/math">
                      <m:oMathParaPr>
                        <m:jc m:val="centerGroup"/>
                      </m:oMathParaPr>
                      <m:oMath xmlns:m="http://schemas.openxmlformats.org/officeDocument/2006/math">
                        <m:sSub>
                          <m:sSubPr>
                            <m:ctrlPr>
                              <a:rPr lang="en-US" sz="1867" i="1">
                                <a:solidFill>
                                  <a:srgbClr val="FFFFFF"/>
                                </a:solidFill>
                                <a:latin typeface="Cambria Math" panose="02040503050406030204" pitchFamily="18" charset="0"/>
                              </a:rPr>
                            </m:ctrlPr>
                          </m:sSubPr>
                          <m:e>
                            <m:r>
                              <a:rPr lang="en-US" sz="1867" i="1">
                                <a:solidFill>
                                  <a:srgbClr val="FFFFFF"/>
                                </a:solidFill>
                                <a:latin typeface="Cambria Math" panose="02040503050406030204" pitchFamily="18" charset="0"/>
                              </a:rPr>
                              <m:t>𝑑</m:t>
                            </m:r>
                          </m:e>
                          <m:sub>
                            <m:r>
                              <a:rPr lang="en-US" sz="1867" i="1">
                                <a:solidFill>
                                  <a:srgbClr val="FFFFFF"/>
                                </a:solidFill>
                                <a:latin typeface="Cambria Math" panose="02040503050406030204" pitchFamily="18" charset="0"/>
                              </a:rPr>
                              <m:t>1</m:t>
                            </m:r>
                          </m:sub>
                        </m:sSub>
                      </m:oMath>
                    </m:oMathPara>
                  </a14:m>
                  <a:endParaRPr lang="en-US" sz="1867" dirty="0">
                    <a:solidFill>
                      <a:srgbClr val="FFFFFF"/>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71944" y="4379390"/>
                  <a:ext cx="409150" cy="307777"/>
                </a:xfrm>
                <a:prstGeom prst="rect">
                  <a:avLst/>
                </a:prstGeom>
                <a:blipFill>
                  <a:blip r:embed="rId9"/>
                  <a:stretch>
                    <a:fillRect/>
                  </a:stretch>
                </a:blipFill>
              </p:spPr>
              <p:txBody>
                <a:bodyPr/>
                <a:lstStyle/>
                <a:p>
                  <a:r>
                    <a:rPr lang="en-US">
                      <a:noFill/>
                    </a:rPr>
                    <a:t> </a:t>
                  </a:r>
                </a:p>
              </p:txBody>
            </p:sp>
          </mc:Fallback>
        </mc:AlternateContent>
        <p:sp>
          <p:nvSpPr>
            <p:cNvPr id="42" name="Rectangle 41"/>
            <p:cNvSpPr/>
            <p:nvPr/>
          </p:nvSpPr>
          <p:spPr>
            <a:xfrm>
              <a:off x="816499" y="2583101"/>
              <a:ext cx="320040" cy="640737"/>
            </a:xfrm>
            <a:prstGeom prst="rect">
              <a:avLst/>
            </a:prstGeom>
            <a:solidFill>
              <a:schemeClr val="accent6"/>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43" name="Rectangle 42"/>
            <p:cNvSpPr/>
            <p:nvPr/>
          </p:nvSpPr>
          <p:spPr>
            <a:xfrm>
              <a:off x="816468" y="3207631"/>
              <a:ext cx="320102" cy="1152177"/>
            </a:xfrm>
            <a:prstGeom prst="rect">
              <a:avLst/>
            </a:prstGeom>
            <a:solidFill>
              <a:schemeClr val="accent2"/>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grpSp>
      <p:cxnSp>
        <p:nvCxnSpPr>
          <p:cNvPr id="39" name="Straight Connector 38"/>
          <p:cNvCxnSpPr/>
          <p:nvPr/>
        </p:nvCxnSpPr>
        <p:spPr>
          <a:xfrm>
            <a:off x="304800" y="5652877"/>
            <a:ext cx="34008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a:off x="2432891" y="3289012"/>
            <a:ext cx="491160" cy="2772723"/>
            <a:chOff x="1824668" y="2583101"/>
            <a:chExt cx="368370" cy="2079542"/>
          </a:xfrm>
        </p:grpSpPr>
        <mc:AlternateContent xmlns:mc="http://schemas.openxmlformats.org/markup-compatibility/2006" xmlns:a14="http://schemas.microsoft.com/office/drawing/2010/main">
          <mc:Choice Requires="a14">
            <p:sp>
              <p:nvSpPr>
                <p:cNvPr id="41" name="TextBox 40"/>
                <p:cNvSpPr txBox="1"/>
                <p:nvPr/>
              </p:nvSpPr>
              <p:spPr>
                <a:xfrm>
                  <a:off x="1824668" y="4377901"/>
                  <a:ext cx="368370" cy="284742"/>
                </a:xfrm>
                <a:prstGeom prst="rect">
                  <a:avLst/>
                </a:prstGeom>
                <a:noFill/>
              </p:spPr>
              <p:txBody>
                <a:bodyPr wrap="none" rtlCol="0">
                  <a:spAutoFit/>
                </a:bodyPr>
                <a:lstStyle/>
                <a:p>
                  <a:pPr defTabSz="914377"/>
                  <a14:m>
                    <m:oMathPara xmlns:m="http://schemas.openxmlformats.org/officeDocument/2006/math">
                      <m:oMathParaPr>
                        <m:jc m:val="centerGroup"/>
                      </m:oMathParaPr>
                      <m:oMath xmlns:m="http://schemas.openxmlformats.org/officeDocument/2006/math">
                        <m:sSub>
                          <m:sSubPr>
                            <m:ctrlPr>
                              <a:rPr lang="en-US" sz="1867" i="1">
                                <a:solidFill>
                                  <a:srgbClr val="FFFFFF"/>
                                </a:solidFill>
                                <a:latin typeface="Cambria Math" panose="02040503050406030204" pitchFamily="18" charset="0"/>
                              </a:rPr>
                            </m:ctrlPr>
                          </m:sSubPr>
                          <m:e>
                            <m:r>
                              <a:rPr lang="en-US" sz="1867" i="1">
                                <a:solidFill>
                                  <a:srgbClr val="FFFFFF"/>
                                </a:solidFill>
                                <a:latin typeface="Cambria Math" panose="02040503050406030204" pitchFamily="18" charset="0"/>
                              </a:rPr>
                              <m:t>𝑑</m:t>
                            </m:r>
                          </m:e>
                          <m:sub>
                            <m:r>
                              <a:rPr lang="en-US" sz="1867" i="1">
                                <a:solidFill>
                                  <a:srgbClr val="FFFFFF"/>
                                </a:solidFill>
                                <a:latin typeface="Cambria Math" panose="02040503050406030204" pitchFamily="18" charset="0"/>
                              </a:rPr>
                              <m:t>2</m:t>
                            </m:r>
                          </m:sub>
                        </m:sSub>
                      </m:oMath>
                    </m:oMathPara>
                  </a14:m>
                  <a:endParaRPr lang="en-US" sz="1867" dirty="0">
                    <a:solidFill>
                      <a:srgbClr val="FFFFFF"/>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1824668" y="4377901"/>
                  <a:ext cx="413318" cy="307777"/>
                </a:xfrm>
                <a:prstGeom prst="rect">
                  <a:avLst/>
                </a:prstGeom>
                <a:blipFill>
                  <a:blip r:embed="rId10"/>
                  <a:stretch>
                    <a:fillRect/>
                  </a:stretch>
                </a:blipFill>
              </p:spPr>
              <p:txBody>
                <a:bodyPr/>
                <a:lstStyle/>
                <a:p>
                  <a:r>
                    <a:rPr lang="en-US">
                      <a:noFill/>
                    </a:rPr>
                    <a:t> </a:t>
                  </a:r>
                </a:p>
              </p:txBody>
            </p:sp>
          </mc:Fallback>
        </mc:AlternateContent>
        <p:sp>
          <p:nvSpPr>
            <p:cNvPr id="44" name="Rectangle 43"/>
            <p:cNvSpPr/>
            <p:nvPr/>
          </p:nvSpPr>
          <p:spPr>
            <a:xfrm>
              <a:off x="1871307" y="2583101"/>
              <a:ext cx="320040" cy="756660"/>
            </a:xfrm>
            <a:prstGeom prst="rect">
              <a:avLst/>
            </a:prstGeom>
            <a:solidFill>
              <a:schemeClr val="accent6"/>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45" name="Rectangle 44"/>
            <p:cNvSpPr/>
            <p:nvPr/>
          </p:nvSpPr>
          <p:spPr>
            <a:xfrm>
              <a:off x="1871276" y="3323554"/>
              <a:ext cx="320102" cy="1020047"/>
            </a:xfrm>
            <a:prstGeom prst="rect">
              <a:avLst/>
            </a:prstGeom>
            <a:solidFill>
              <a:schemeClr val="accent2"/>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grpSp>
      <p:grpSp>
        <p:nvGrpSpPr>
          <p:cNvPr id="69" name="Group 68"/>
          <p:cNvGrpSpPr/>
          <p:nvPr/>
        </p:nvGrpSpPr>
        <p:grpSpPr>
          <a:xfrm>
            <a:off x="954403" y="3823238"/>
            <a:ext cx="2082308" cy="597557"/>
            <a:chOff x="715802" y="2867428"/>
            <a:chExt cx="1561731" cy="448168"/>
          </a:xfrm>
        </p:grpSpPr>
        <p:cxnSp>
          <p:nvCxnSpPr>
            <p:cNvPr id="47" name="Straight Connector 46"/>
            <p:cNvCxnSpPr>
              <a:cxnSpLocks/>
            </p:cNvCxnSpPr>
            <p:nvPr/>
          </p:nvCxnSpPr>
          <p:spPr>
            <a:xfrm flipV="1">
              <a:off x="1210728" y="2867428"/>
              <a:ext cx="571848" cy="223136"/>
            </a:xfrm>
            <a:prstGeom prst="line">
              <a:avLst/>
            </a:prstGeom>
            <a:ln w="19050">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cxnSpLocks/>
            </p:cNvCxnSpPr>
            <p:nvPr/>
          </p:nvCxnSpPr>
          <p:spPr>
            <a:xfrm>
              <a:off x="1210728" y="3091289"/>
              <a:ext cx="581763" cy="224307"/>
            </a:xfrm>
            <a:prstGeom prst="line">
              <a:avLst/>
            </a:prstGeom>
            <a:ln w="19050">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cxnSpLocks/>
            </p:cNvCxnSpPr>
            <p:nvPr/>
          </p:nvCxnSpPr>
          <p:spPr>
            <a:xfrm>
              <a:off x="1782607" y="2867428"/>
              <a:ext cx="494926" cy="0"/>
            </a:xfrm>
            <a:prstGeom prst="line">
              <a:avLst/>
            </a:prstGeom>
            <a:ln w="19050">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cxnSpLocks/>
            </p:cNvCxnSpPr>
            <p:nvPr/>
          </p:nvCxnSpPr>
          <p:spPr>
            <a:xfrm>
              <a:off x="1792491" y="3315098"/>
              <a:ext cx="485042" cy="0"/>
            </a:xfrm>
            <a:prstGeom prst="line">
              <a:avLst/>
            </a:prstGeom>
            <a:ln w="19050">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cxnSpLocks/>
            </p:cNvCxnSpPr>
            <p:nvPr/>
          </p:nvCxnSpPr>
          <p:spPr>
            <a:xfrm>
              <a:off x="715802" y="3090564"/>
              <a:ext cx="494926" cy="0"/>
            </a:xfrm>
            <a:prstGeom prst="line">
              <a:avLst/>
            </a:prstGeom>
            <a:ln w="19050">
              <a:solidFill>
                <a:schemeClr val="tx2"/>
              </a:solidFill>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2192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9316631" cy="1279144"/>
          </a:xfrm>
        </p:spPr>
        <p:txBody>
          <a:bodyPr/>
          <a:lstStyle/>
          <a:p>
            <a:r>
              <a:rPr lang="en-US" dirty="0"/>
              <a:t>Original COMPAS Dataset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8453" y="1396450"/>
            <a:ext cx="5456987" cy="4715177"/>
          </a:xfrm>
          <a:prstGeom prst="rect">
            <a:avLst/>
          </a:prstGeom>
        </p:spPr>
      </p:pic>
      <p:sp>
        <p:nvSpPr>
          <p:cNvPr id="5" name="TextBox 4"/>
          <p:cNvSpPr txBox="1"/>
          <p:nvPr/>
        </p:nvSpPr>
        <p:spPr>
          <a:xfrm>
            <a:off x="5178903" y="1027117"/>
            <a:ext cx="3301551" cy="300210"/>
          </a:xfrm>
          <a:prstGeom prst="rect">
            <a:avLst/>
          </a:prstGeom>
          <a:noFill/>
        </p:spPr>
        <p:txBody>
          <a:bodyPr wrap="square" rtlCol="0">
            <a:spAutoFit/>
          </a:bodyPr>
          <a:lstStyle/>
          <a:p>
            <a:r>
              <a:rPr lang="en-US" sz="1351" dirty="0">
                <a:solidFill>
                  <a:schemeClr val="bg1"/>
                </a:solidFill>
              </a:rPr>
              <a:t>re-commit crime</a:t>
            </a:r>
          </a:p>
        </p:txBody>
      </p:sp>
      <p:sp>
        <p:nvSpPr>
          <p:cNvPr id="8" name="TextBox 7"/>
          <p:cNvSpPr txBox="1"/>
          <p:nvPr/>
        </p:nvSpPr>
        <p:spPr>
          <a:xfrm rot="5400000">
            <a:off x="7970655" y="4910834"/>
            <a:ext cx="3301551" cy="300210"/>
          </a:xfrm>
          <a:prstGeom prst="rect">
            <a:avLst/>
          </a:prstGeom>
          <a:noFill/>
        </p:spPr>
        <p:txBody>
          <a:bodyPr wrap="square" rtlCol="0">
            <a:spAutoFit/>
          </a:bodyPr>
          <a:lstStyle/>
          <a:p>
            <a:r>
              <a:rPr lang="en-US" sz="1351" dirty="0">
                <a:solidFill>
                  <a:schemeClr val="bg1"/>
                </a:solidFill>
              </a:rPr>
              <a:t>race</a:t>
            </a:r>
          </a:p>
        </p:txBody>
      </p:sp>
      <p:sp>
        <p:nvSpPr>
          <p:cNvPr id="6" name="TextBox 5"/>
          <p:cNvSpPr txBox="1"/>
          <p:nvPr/>
        </p:nvSpPr>
        <p:spPr>
          <a:xfrm>
            <a:off x="1300488" y="3345007"/>
            <a:ext cx="2309185" cy="508088"/>
          </a:xfrm>
          <a:prstGeom prst="rect">
            <a:avLst/>
          </a:prstGeom>
          <a:noFill/>
        </p:spPr>
        <p:txBody>
          <a:bodyPr wrap="square" rtlCol="0">
            <a:spAutoFit/>
          </a:bodyPr>
          <a:lstStyle/>
          <a:p>
            <a:r>
              <a:rPr lang="en-US" sz="1351" dirty="0">
                <a:solidFill>
                  <a:schemeClr val="bg1"/>
                </a:solidFill>
              </a:rPr>
              <a:t>red = misdemeanor</a:t>
            </a:r>
            <a:br>
              <a:rPr lang="en-US" sz="1351" dirty="0">
                <a:solidFill>
                  <a:schemeClr val="bg1"/>
                </a:solidFill>
              </a:rPr>
            </a:br>
            <a:r>
              <a:rPr lang="en-US" sz="1351" dirty="0">
                <a:solidFill>
                  <a:schemeClr val="bg1"/>
                </a:solidFill>
              </a:rPr>
              <a:t>blue = felony</a:t>
            </a:r>
          </a:p>
        </p:txBody>
      </p:sp>
    </p:spTree>
    <p:extLst>
      <p:ext uri="{BB962C8B-B14F-4D97-AF65-F5344CB8AC3E}">
        <p14:creationId xmlns:p14="http://schemas.microsoft.com/office/powerpoint/2010/main" val="15578743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9316631" cy="1279144"/>
          </a:xfrm>
        </p:spPr>
        <p:txBody>
          <a:bodyPr/>
          <a:lstStyle/>
          <a:p>
            <a:r>
              <a:rPr lang="en-US" dirty="0"/>
              <a:t>Pre-Processed COMPAS Dataset</a:t>
            </a:r>
          </a:p>
        </p:txBody>
      </p:sp>
      <p:sp>
        <p:nvSpPr>
          <p:cNvPr id="8" name="TextBox 7"/>
          <p:cNvSpPr txBox="1"/>
          <p:nvPr/>
        </p:nvSpPr>
        <p:spPr>
          <a:xfrm rot="5400000">
            <a:off x="7970655" y="4910834"/>
            <a:ext cx="3301551" cy="300210"/>
          </a:xfrm>
          <a:prstGeom prst="rect">
            <a:avLst/>
          </a:prstGeom>
          <a:noFill/>
        </p:spPr>
        <p:txBody>
          <a:bodyPr wrap="square" rtlCol="0">
            <a:spAutoFit/>
          </a:bodyPr>
          <a:lstStyle/>
          <a:p>
            <a:r>
              <a:rPr lang="en-US" sz="1351" dirty="0">
                <a:solidFill>
                  <a:schemeClr val="bg1"/>
                </a:solidFill>
              </a:rPr>
              <a:t>race</a:t>
            </a:r>
          </a:p>
        </p:txBody>
      </p:sp>
      <p:sp>
        <p:nvSpPr>
          <p:cNvPr id="6" name="TextBox 5"/>
          <p:cNvSpPr txBox="1"/>
          <p:nvPr/>
        </p:nvSpPr>
        <p:spPr>
          <a:xfrm>
            <a:off x="1300488" y="3345007"/>
            <a:ext cx="2309185" cy="508088"/>
          </a:xfrm>
          <a:prstGeom prst="rect">
            <a:avLst/>
          </a:prstGeom>
          <a:noFill/>
        </p:spPr>
        <p:txBody>
          <a:bodyPr wrap="square" rtlCol="0">
            <a:spAutoFit/>
          </a:bodyPr>
          <a:lstStyle/>
          <a:p>
            <a:r>
              <a:rPr lang="en-US" sz="1351" dirty="0">
                <a:solidFill>
                  <a:schemeClr val="bg1"/>
                </a:solidFill>
              </a:rPr>
              <a:t>red = misdemeanor</a:t>
            </a:r>
            <a:br>
              <a:rPr lang="en-US" sz="1351" dirty="0">
                <a:solidFill>
                  <a:schemeClr val="bg1"/>
                </a:solidFill>
              </a:rPr>
            </a:br>
            <a:r>
              <a:rPr lang="en-US" sz="1351" dirty="0">
                <a:solidFill>
                  <a:schemeClr val="bg1"/>
                </a:solidFill>
              </a:rPr>
              <a:t>blue = felony</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706" y="1378795"/>
            <a:ext cx="5549871" cy="4544643"/>
          </a:xfrm>
          <a:prstGeom prst="rect">
            <a:avLst/>
          </a:prstGeom>
        </p:spPr>
      </p:pic>
      <p:sp>
        <p:nvSpPr>
          <p:cNvPr id="10" name="TextBox 9"/>
          <p:cNvSpPr txBox="1"/>
          <p:nvPr/>
        </p:nvSpPr>
        <p:spPr>
          <a:xfrm>
            <a:off x="5178903" y="1027117"/>
            <a:ext cx="3301551" cy="300210"/>
          </a:xfrm>
          <a:prstGeom prst="rect">
            <a:avLst/>
          </a:prstGeom>
          <a:noFill/>
        </p:spPr>
        <p:txBody>
          <a:bodyPr wrap="square" rtlCol="0">
            <a:spAutoFit/>
          </a:bodyPr>
          <a:lstStyle/>
          <a:p>
            <a:r>
              <a:rPr lang="en-US" sz="1351" dirty="0">
                <a:solidFill>
                  <a:schemeClr val="bg1"/>
                </a:solidFill>
              </a:rPr>
              <a:t>re-commit crime</a:t>
            </a:r>
          </a:p>
        </p:txBody>
      </p:sp>
    </p:spTree>
    <p:extLst>
      <p:ext uri="{BB962C8B-B14F-4D97-AF65-F5344CB8AC3E}">
        <p14:creationId xmlns:p14="http://schemas.microsoft.com/office/powerpoint/2010/main" val="972854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10061099" cy="1279144"/>
          </a:xfrm>
        </p:spPr>
        <p:txBody>
          <a:bodyPr/>
          <a:lstStyle/>
          <a:p>
            <a:r>
              <a:rPr lang="en-US" sz="2670" dirty="0">
                <a:latin typeface="Arial" panose="020B0604020202020204" pitchFamily="34" charset="0"/>
                <a:cs typeface="Arial" panose="020B0604020202020204" pitchFamily="34" charset="0"/>
              </a:rPr>
              <a:t>Interpretable Classifier Learned from Original Dataset</a:t>
            </a:r>
          </a:p>
        </p:txBody>
      </p:sp>
      <p:sp>
        <p:nvSpPr>
          <p:cNvPr id="7" name="TextBox 6"/>
          <p:cNvSpPr txBox="1"/>
          <p:nvPr/>
        </p:nvSpPr>
        <p:spPr>
          <a:xfrm>
            <a:off x="5073911" y="1433476"/>
            <a:ext cx="1836892" cy="3002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prior crimes</a:t>
            </a:r>
          </a:p>
        </p:txBody>
      </p:sp>
      <p:sp>
        <p:nvSpPr>
          <p:cNvPr id="11" name="TextBox 10"/>
          <p:cNvSpPr txBox="1"/>
          <p:nvPr/>
        </p:nvSpPr>
        <p:spPr>
          <a:xfrm>
            <a:off x="3306478" y="2880932"/>
            <a:ext cx="1836892" cy="3002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race</a:t>
            </a:r>
          </a:p>
        </p:txBody>
      </p:sp>
      <p:cxnSp>
        <p:nvCxnSpPr>
          <p:cNvPr id="13" name="Straight Arrow Connector 12"/>
          <p:cNvCxnSpPr>
            <a:stCxn id="7" idx="2"/>
            <a:endCxn id="11" idx="0"/>
          </p:cNvCxnSpPr>
          <p:nvPr/>
        </p:nvCxnSpPr>
        <p:spPr>
          <a:xfrm flipH="1">
            <a:off x="4224924" y="1733686"/>
            <a:ext cx="1767433" cy="1147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380489" y="2085541"/>
            <a:ext cx="954860" cy="300210"/>
          </a:xfrm>
          <a:prstGeom prst="rect">
            <a:avLst/>
          </a:prstGeom>
          <a:noFill/>
        </p:spPr>
        <p:txBody>
          <a:bodyPr wrap="square" rtlCol="0">
            <a:spAutoFit/>
          </a:bodyPr>
          <a:lstStyle/>
          <a:p>
            <a:pPr algn="ctr" defTabSz="914377"/>
            <a:r>
              <a:rPr lang="en-US" sz="1351" dirty="0">
                <a:solidFill>
                  <a:srgbClr val="FFFFFF"/>
                </a:solidFill>
              </a:rPr>
              <a:t>&gt; 0</a:t>
            </a:r>
          </a:p>
        </p:txBody>
      </p:sp>
      <p:sp>
        <p:nvSpPr>
          <p:cNvPr id="15" name="TextBox 14"/>
          <p:cNvSpPr txBox="1"/>
          <p:nvPr/>
        </p:nvSpPr>
        <p:spPr>
          <a:xfrm>
            <a:off x="7075343" y="2825916"/>
            <a:ext cx="1707549" cy="508088"/>
          </a:xfrm>
          <a:prstGeom prst="rect">
            <a:avLst/>
          </a:prstGeom>
          <a:solidFill>
            <a:schemeClr val="accent4">
              <a:lumMod val="5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predicted not to re-offend</a:t>
            </a:r>
          </a:p>
        </p:txBody>
      </p:sp>
      <p:cxnSp>
        <p:nvCxnSpPr>
          <p:cNvPr id="16" name="Straight Arrow Connector 15"/>
          <p:cNvCxnSpPr>
            <a:stCxn id="7" idx="2"/>
            <a:endCxn id="15" idx="0"/>
          </p:cNvCxnSpPr>
          <p:nvPr/>
        </p:nvCxnSpPr>
        <p:spPr>
          <a:xfrm>
            <a:off x="5992357" y="1733686"/>
            <a:ext cx="1936761" cy="1092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910803" y="2069373"/>
            <a:ext cx="954860" cy="300210"/>
          </a:xfrm>
          <a:prstGeom prst="rect">
            <a:avLst/>
          </a:prstGeom>
          <a:noFill/>
        </p:spPr>
        <p:txBody>
          <a:bodyPr wrap="square" rtlCol="0">
            <a:spAutoFit/>
          </a:bodyPr>
          <a:lstStyle/>
          <a:p>
            <a:pPr algn="ctr" defTabSz="914377"/>
            <a:r>
              <a:rPr lang="en-US" sz="1351" dirty="0">
                <a:solidFill>
                  <a:srgbClr val="FFFFFF"/>
                </a:solidFill>
              </a:rPr>
              <a:t>= 0</a:t>
            </a:r>
          </a:p>
        </p:txBody>
      </p:sp>
      <p:sp>
        <p:nvSpPr>
          <p:cNvPr id="20" name="TextBox 19"/>
          <p:cNvSpPr txBox="1"/>
          <p:nvPr/>
        </p:nvSpPr>
        <p:spPr>
          <a:xfrm>
            <a:off x="1474535" y="4092608"/>
            <a:ext cx="1836892" cy="3002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prior crimes</a:t>
            </a:r>
          </a:p>
        </p:txBody>
      </p:sp>
      <p:sp>
        <p:nvSpPr>
          <p:cNvPr id="21" name="TextBox 20"/>
          <p:cNvSpPr txBox="1"/>
          <p:nvPr/>
        </p:nvSpPr>
        <p:spPr>
          <a:xfrm>
            <a:off x="6228505" y="4089555"/>
            <a:ext cx="1836892" cy="3002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age</a:t>
            </a:r>
          </a:p>
        </p:txBody>
      </p:sp>
      <p:cxnSp>
        <p:nvCxnSpPr>
          <p:cNvPr id="22" name="Straight Arrow Connector 21"/>
          <p:cNvCxnSpPr>
            <a:stCxn id="11" idx="2"/>
            <a:endCxn id="20" idx="0"/>
          </p:cNvCxnSpPr>
          <p:nvPr/>
        </p:nvCxnSpPr>
        <p:spPr>
          <a:xfrm flipH="1">
            <a:off x="2392981" y="3181142"/>
            <a:ext cx="1831943" cy="911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2"/>
            <a:endCxn id="21" idx="0"/>
          </p:cNvCxnSpPr>
          <p:nvPr/>
        </p:nvCxnSpPr>
        <p:spPr>
          <a:xfrm>
            <a:off x="4224924" y="3181142"/>
            <a:ext cx="2922027" cy="908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147494" y="3307031"/>
            <a:ext cx="1382260" cy="300210"/>
          </a:xfrm>
          <a:prstGeom prst="rect">
            <a:avLst/>
          </a:prstGeom>
          <a:noFill/>
        </p:spPr>
        <p:txBody>
          <a:bodyPr wrap="square" rtlCol="0">
            <a:spAutoFit/>
          </a:bodyPr>
          <a:lstStyle/>
          <a:p>
            <a:pPr algn="ctr" defTabSz="914377"/>
            <a:r>
              <a:rPr lang="en-US" sz="1351" dirty="0">
                <a:solidFill>
                  <a:srgbClr val="FFFFFF"/>
                </a:solidFill>
              </a:rPr>
              <a:t>Caucasian</a:t>
            </a:r>
          </a:p>
        </p:txBody>
      </p:sp>
      <p:sp>
        <p:nvSpPr>
          <p:cNvPr id="29" name="TextBox 28"/>
          <p:cNvSpPr txBox="1"/>
          <p:nvPr/>
        </p:nvSpPr>
        <p:spPr>
          <a:xfrm>
            <a:off x="5233859" y="3029296"/>
            <a:ext cx="1382260" cy="508088"/>
          </a:xfrm>
          <a:prstGeom prst="rect">
            <a:avLst/>
          </a:prstGeom>
          <a:noFill/>
        </p:spPr>
        <p:txBody>
          <a:bodyPr wrap="square" rtlCol="0">
            <a:spAutoFit/>
          </a:bodyPr>
          <a:lstStyle/>
          <a:p>
            <a:pPr algn="ctr" defTabSz="914377"/>
            <a:r>
              <a:rPr lang="en-US" sz="1351" dirty="0">
                <a:solidFill>
                  <a:srgbClr val="FFFFFF"/>
                </a:solidFill>
              </a:rPr>
              <a:t>African-American</a:t>
            </a:r>
          </a:p>
        </p:txBody>
      </p:sp>
      <p:sp>
        <p:nvSpPr>
          <p:cNvPr id="36" name="TextBox 35"/>
          <p:cNvSpPr txBox="1"/>
          <p:nvPr/>
        </p:nvSpPr>
        <p:spPr>
          <a:xfrm>
            <a:off x="3306478" y="5203255"/>
            <a:ext cx="1674713" cy="508088"/>
          </a:xfrm>
          <a:prstGeom prst="rect">
            <a:avLst/>
          </a:prstGeom>
          <a:solidFill>
            <a:schemeClr val="accent4">
              <a:lumMod val="5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predicted not to re-offend</a:t>
            </a:r>
          </a:p>
        </p:txBody>
      </p:sp>
      <p:sp>
        <p:nvSpPr>
          <p:cNvPr id="37" name="TextBox 36"/>
          <p:cNvSpPr txBox="1"/>
          <p:nvPr/>
        </p:nvSpPr>
        <p:spPr>
          <a:xfrm>
            <a:off x="375378" y="5198829"/>
            <a:ext cx="1677879" cy="508088"/>
          </a:xfrm>
          <a:prstGeom prst="rect">
            <a:avLst/>
          </a:prstGeom>
          <a:solidFill>
            <a:schemeClr val="accent6">
              <a:lumMod val="5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predicted to re-offend</a:t>
            </a:r>
          </a:p>
        </p:txBody>
      </p:sp>
      <p:cxnSp>
        <p:nvCxnSpPr>
          <p:cNvPr id="38" name="Straight Arrow Connector 37"/>
          <p:cNvCxnSpPr>
            <a:stCxn id="20" idx="2"/>
            <a:endCxn id="37" idx="0"/>
          </p:cNvCxnSpPr>
          <p:nvPr/>
        </p:nvCxnSpPr>
        <p:spPr>
          <a:xfrm flipH="1">
            <a:off x="1214318" y="4392818"/>
            <a:ext cx="1178663" cy="806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20" idx="2"/>
            <a:endCxn id="36" idx="0"/>
          </p:cNvCxnSpPr>
          <p:nvPr/>
        </p:nvCxnSpPr>
        <p:spPr>
          <a:xfrm>
            <a:off x="2392981" y="4392818"/>
            <a:ext cx="1750854" cy="810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968587" y="4585144"/>
            <a:ext cx="954860" cy="300210"/>
          </a:xfrm>
          <a:prstGeom prst="rect">
            <a:avLst/>
          </a:prstGeom>
          <a:noFill/>
        </p:spPr>
        <p:txBody>
          <a:bodyPr wrap="square" rtlCol="0">
            <a:spAutoFit/>
          </a:bodyPr>
          <a:lstStyle/>
          <a:p>
            <a:pPr algn="ctr" defTabSz="914377"/>
            <a:r>
              <a:rPr lang="en-US" sz="1351" dirty="0">
                <a:solidFill>
                  <a:srgbClr val="FFFFFF"/>
                </a:solidFill>
              </a:rPr>
              <a:t>&gt; 3</a:t>
            </a:r>
          </a:p>
        </p:txBody>
      </p:sp>
      <p:sp>
        <p:nvSpPr>
          <p:cNvPr id="47" name="TextBox 46"/>
          <p:cNvSpPr txBox="1"/>
          <p:nvPr/>
        </p:nvSpPr>
        <p:spPr>
          <a:xfrm>
            <a:off x="3306478" y="4583827"/>
            <a:ext cx="954860" cy="300210"/>
          </a:xfrm>
          <a:prstGeom prst="rect">
            <a:avLst/>
          </a:prstGeom>
          <a:noFill/>
        </p:spPr>
        <p:txBody>
          <a:bodyPr wrap="square" rtlCol="0">
            <a:spAutoFit/>
          </a:bodyPr>
          <a:lstStyle/>
          <a:p>
            <a:pPr algn="ctr" defTabSz="914377"/>
            <a:r>
              <a:rPr lang="en-US" sz="1351" dirty="0">
                <a:solidFill>
                  <a:srgbClr val="FFFFFF"/>
                </a:solidFill>
              </a:rPr>
              <a:t>≤ 3</a:t>
            </a:r>
          </a:p>
        </p:txBody>
      </p:sp>
      <p:sp>
        <p:nvSpPr>
          <p:cNvPr id="53" name="TextBox 52"/>
          <p:cNvSpPr txBox="1"/>
          <p:nvPr/>
        </p:nvSpPr>
        <p:spPr>
          <a:xfrm>
            <a:off x="8075529" y="5199191"/>
            <a:ext cx="1674713" cy="508088"/>
          </a:xfrm>
          <a:prstGeom prst="rect">
            <a:avLst/>
          </a:prstGeom>
          <a:solidFill>
            <a:schemeClr val="accent4">
              <a:lumMod val="5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predicted not to re-offend</a:t>
            </a:r>
          </a:p>
        </p:txBody>
      </p:sp>
      <p:sp>
        <p:nvSpPr>
          <p:cNvPr id="55" name="TextBox 54"/>
          <p:cNvSpPr txBox="1"/>
          <p:nvPr/>
        </p:nvSpPr>
        <p:spPr>
          <a:xfrm>
            <a:off x="5282859" y="5205153"/>
            <a:ext cx="1677879" cy="508088"/>
          </a:xfrm>
          <a:prstGeom prst="rect">
            <a:avLst/>
          </a:prstGeom>
          <a:solidFill>
            <a:schemeClr val="accent6">
              <a:lumMod val="5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predicted to re-offend</a:t>
            </a:r>
          </a:p>
        </p:txBody>
      </p:sp>
      <p:cxnSp>
        <p:nvCxnSpPr>
          <p:cNvPr id="56" name="Straight Arrow Connector 55"/>
          <p:cNvCxnSpPr>
            <a:stCxn id="21" idx="2"/>
            <a:endCxn id="55" idx="0"/>
          </p:cNvCxnSpPr>
          <p:nvPr/>
        </p:nvCxnSpPr>
        <p:spPr>
          <a:xfrm flipH="1">
            <a:off x="6121799" y="4389765"/>
            <a:ext cx="1025152" cy="815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21" idx="2"/>
            <a:endCxn id="53" idx="0"/>
          </p:cNvCxnSpPr>
          <p:nvPr/>
        </p:nvCxnSpPr>
        <p:spPr>
          <a:xfrm>
            <a:off x="7146951" y="4389765"/>
            <a:ext cx="1765935" cy="809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747275" y="4579440"/>
            <a:ext cx="954860" cy="300210"/>
          </a:xfrm>
          <a:prstGeom prst="rect">
            <a:avLst/>
          </a:prstGeom>
          <a:noFill/>
        </p:spPr>
        <p:txBody>
          <a:bodyPr wrap="square" rtlCol="0">
            <a:spAutoFit/>
          </a:bodyPr>
          <a:lstStyle/>
          <a:p>
            <a:pPr algn="ctr" defTabSz="914377"/>
            <a:r>
              <a:rPr lang="en-US" sz="1351" dirty="0">
                <a:solidFill>
                  <a:srgbClr val="FFFFFF"/>
                </a:solidFill>
              </a:rPr>
              <a:t>&lt; 45</a:t>
            </a:r>
          </a:p>
        </p:txBody>
      </p:sp>
      <p:sp>
        <p:nvSpPr>
          <p:cNvPr id="73" name="TextBox 72"/>
          <p:cNvSpPr txBox="1"/>
          <p:nvPr/>
        </p:nvSpPr>
        <p:spPr>
          <a:xfrm>
            <a:off x="8036581" y="4579440"/>
            <a:ext cx="954860" cy="300210"/>
          </a:xfrm>
          <a:prstGeom prst="rect">
            <a:avLst/>
          </a:prstGeom>
          <a:noFill/>
        </p:spPr>
        <p:txBody>
          <a:bodyPr wrap="square" rtlCol="0">
            <a:spAutoFit/>
          </a:bodyPr>
          <a:lstStyle/>
          <a:p>
            <a:pPr algn="ctr" defTabSz="914377"/>
            <a:r>
              <a:rPr lang="en-US" sz="1351" dirty="0">
                <a:solidFill>
                  <a:srgbClr val="FFFFFF"/>
                </a:solidFill>
              </a:rPr>
              <a:t>≥ 45</a:t>
            </a:r>
          </a:p>
        </p:txBody>
      </p:sp>
    </p:spTree>
    <p:extLst>
      <p:ext uri="{BB962C8B-B14F-4D97-AF65-F5344CB8AC3E}">
        <p14:creationId xmlns:p14="http://schemas.microsoft.com/office/powerpoint/2010/main" val="3900380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8" y="268224"/>
            <a:ext cx="11052001" cy="1279144"/>
          </a:xfrm>
        </p:spPr>
        <p:txBody>
          <a:bodyPr/>
          <a:lstStyle/>
          <a:p>
            <a:r>
              <a:rPr lang="en-US" sz="2670" dirty="0">
                <a:latin typeface="Arial" panose="020B0604020202020204" pitchFamily="34" charset="0"/>
                <a:cs typeface="Arial" panose="020B0604020202020204" pitchFamily="34" charset="0"/>
              </a:rPr>
              <a:t>Interpretable Classifier Learned from Pre-Processed Dataset</a:t>
            </a:r>
          </a:p>
        </p:txBody>
      </p:sp>
      <p:sp>
        <p:nvSpPr>
          <p:cNvPr id="7" name="TextBox 6"/>
          <p:cNvSpPr txBox="1"/>
          <p:nvPr/>
        </p:nvSpPr>
        <p:spPr>
          <a:xfrm>
            <a:off x="5073911" y="1433476"/>
            <a:ext cx="1836892" cy="3002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prior crimes</a:t>
            </a:r>
          </a:p>
        </p:txBody>
      </p:sp>
      <p:sp>
        <p:nvSpPr>
          <p:cNvPr id="11" name="TextBox 10"/>
          <p:cNvSpPr txBox="1"/>
          <p:nvPr/>
        </p:nvSpPr>
        <p:spPr>
          <a:xfrm>
            <a:off x="3306477" y="2880932"/>
            <a:ext cx="1767435" cy="508088"/>
          </a:xfrm>
          <a:prstGeom prst="rect">
            <a:avLst/>
          </a:prstGeom>
          <a:solidFill>
            <a:schemeClr val="accent6">
              <a:lumMod val="5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predicted to re-offend</a:t>
            </a:r>
          </a:p>
        </p:txBody>
      </p:sp>
      <p:cxnSp>
        <p:nvCxnSpPr>
          <p:cNvPr id="13" name="Straight Arrow Connector 12"/>
          <p:cNvCxnSpPr>
            <a:stCxn id="7" idx="2"/>
            <a:endCxn id="11" idx="0"/>
          </p:cNvCxnSpPr>
          <p:nvPr/>
        </p:nvCxnSpPr>
        <p:spPr>
          <a:xfrm flipH="1">
            <a:off x="4190195" y="1733686"/>
            <a:ext cx="1802162" cy="1147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380489" y="2085541"/>
            <a:ext cx="954860" cy="300210"/>
          </a:xfrm>
          <a:prstGeom prst="rect">
            <a:avLst/>
          </a:prstGeom>
          <a:noFill/>
        </p:spPr>
        <p:txBody>
          <a:bodyPr wrap="square" rtlCol="0">
            <a:spAutoFit/>
          </a:bodyPr>
          <a:lstStyle/>
          <a:p>
            <a:pPr algn="ctr" defTabSz="914377"/>
            <a:r>
              <a:rPr lang="en-US" sz="1351" dirty="0">
                <a:solidFill>
                  <a:srgbClr val="FFFFFF"/>
                </a:solidFill>
              </a:rPr>
              <a:t>&gt; 3</a:t>
            </a:r>
          </a:p>
        </p:txBody>
      </p:sp>
      <p:sp>
        <p:nvSpPr>
          <p:cNvPr id="15" name="TextBox 14"/>
          <p:cNvSpPr txBox="1"/>
          <p:nvPr/>
        </p:nvSpPr>
        <p:spPr>
          <a:xfrm>
            <a:off x="7075343" y="2825916"/>
            <a:ext cx="1707549" cy="508088"/>
          </a:xfrm>
          <a:prstGeom prst="rect">
            <a:avLst/>
          </a:prstGeom>
          <a:solidFill>
            <a:schemeClr val="accent4">
              <a:lumMod val="5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defTabSz="914377"/>
            <a:r>
              <a:rPr lang="en-US" sz="1351" dirty="0">
                <a:solidFill>
                  <a:srgbClr val="FFFFFF"/>
                </a:solidFill>
              </a:rPr>
              <a:t>predicted not to re-offend</a:t>
            </a:r>
          </a:p>
        </p:txBody>
      </p:sp>
      <p:cxnSp>
        <p:nvCxnSpPr>
          <p:cNvPr id="16" name="Straight Arrow Connector 15"/>
          <p:cNvCxnSpPr>
            <a:stCxn id="7" idx="2"/>
            <a:endCxn id="15" idx="0"/>
          </p:cNvCxnSpPr>
          <p:nvPr/>
        </p:nvCxnSpPr>
        <p:spPr>
          <a:xfrm>
            <a:off x="5992357" y="1733686"/>
            <a:ext cx="1936761" cy="1092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910803" y="2069373"/>
            <a:ext cx="954860" cy="300210"/>
          </a:xfrm>
          <a:prstGeom prst="rect">
            <a:avLst/>
          </a:prstGeom>
          <a:noFill/>
        </p:spPr>
        <p:txBody>
          <a:bodyPr wrap="square" rtlCol="0">
            <a:spAutoFit/>
          </a:bodyPr>
          <a:lstStyle/>
          <a:p>
            <a:pPr algn="ctr" defTabSz="914377"/>
            <a:r>
              <a:rPr lang="en-US" sz="1351" dirty="0">
                <a:solidFill>
                  <a:srgbClr val="FFFFFF"/>
                </a:solidFill>
              </a:rPr>
              <a:t>≤ 3</a:t>
            </a:r>
          </a:p>
        </p:txBody>
      </p:sp>
    </p:spTree>
    <p:extLst>
      <p:ext uri="{BB962C8B-B14F-4D97-AF65-F5344CB8AC3E}">
        <p14:creationId xmlns:p14="http://schemas.microsoft.com/office/powerpoint/2010/main" val="1163689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Thatched Roofs and Metal Roofs</a:t>
            </a:r>
            <a:endParaRPr lang="en-US" dirty="0"/>
          </a:p>
        </p:txBody>
      </p:sp>
      <p:sp>
        <p:nvSpPr>
          <p:cNvPr id="3" name="Content Placeholder 2"/>
          <p:cNvSpPr>
            <a:spLocks noGrp="1"/>
          </p:cNvSpPr>
          <p:nvPr>
            <p:ph idx="1"/>
          </p:nvPr>
        </p:nvSpPr>
        <p:spPr/>
        <p:txBody>
          <a:bodyPr/>
          <a:lstStyle/>
          <a:p>
            <a:endParaRPr lang="en-US"/>
          </a:p>
        </p:txBody>
      </p:sp>
      <p:pic>
        <p:nvPicPr>
          <p:cNvPr id="4" name="Picture 4" descr="Targeting_Homes_Thatch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074" y="2115457"/>
            <a:ext cx="3656012"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ironroo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886" y="2115457"/>
            <a:ext cx="3656013"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2144486" y="1734457"/>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dirty="0">
                <a:solidFill>
                  <a:srgbClr val="FF921A"/>
                </a:solidFill>
              </a:rPr>
              <a:t>thatched</a:t>
            </a:r>
          </a:p>
        </p:txBody>
      </p:sp>
      <p:sp>
        <p:nvSpPr>
          <p:cNvPr id="7" name="Text Box 11"/>
          <p:cNvSpPr txBox="1">
            <a:spLocks noChangeArrowheads="1"/>
          </p:cNvSpPr>
          <p:nvPr/>
        </p:nvSpPr>
        <p:spPr bwMode="auto">
          <a:xfrm>
            <a:off x="6487886" y="1734457"/>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a:solidFill>
                  <a:srgbClr val="FF921A"/>
                </a:solidFill>
              </a:rPr>
              <a:t>metal</a:t>
            </a:r>
          </a:p>
        </p:txBody>
      </p:sp>
    </p:spTree>
    <p:extLst>
      <p:ext uri="{BB962C8B-B14F-4D97-AF65-F5344CB8AC3E}">
        <p14:creationId xmlns:p14="http://schemas.microsoft.com/office/powerpoint/2010/main" val="3883247090"/>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Intelligence, Creativity, and Wisdom for Man</a:t>
            </a:r>
            <a:endParaRPr lang="en-US" dirty="0"/>
          </a:p>
        </p:txBody>
      </p:sp>
      <p:sp>
        <p:nvSpPr>
          <p:cNvPr id="3" name="Content Placeholder 2"/>
          <p:cNvSpPr>
            <a:spLocks noGrp="1"/>
          </p:cNvSpPr>
          <p:nvPr>
            <p:ph idx="1"/>
          </p:nvPr>
        </p:nvSpPr>
        <p:spPr/>
        <p:txBody>
          <a:bodyPr/>
          <a:lstStyle/>
          <a:p>
            <a:r>
              <a:rPr lang="en-US" altLang="en-US" dirty="0" smtClean="0"/>
              <a:t>Ethics and safety are of growing concern and importance as algorithms influence high-stakes decision making for individual people</a:t>
            </a:r>
          </a:p>
          <a:p>
            <a:endParaRPr lang="en-US" altLang="en-US" dirty="0"/>
          </a:p>
          <a:p>
            <a:r>
              <a:rPr lang="en-US" altLang="en-US" dirty="0" smtClean="0"/>
              <a:t>Considerations beyond traditional notions of performance</a:t>
            </a:r>
          </a:p>
          <a:p>
            <a:endParaRPr lang="en-US" altLang="en-US" dirty="0"/>
          </a:p>
          <a:p>
            <a:r>
              <a:rPr lang="en-US" altLang="en-US" dirty="0" smtClean="0"/>
              <a:t>Morality</a:t>
            </a:r>
            <a:endParaRPr lang="en-US" altLang="en-US" dirty="0"/>
          </a:p>
          <a:p>
            <a:endParaRPr lang="en-US" altLang="en-US" dirty="0"/>
          </a:p>
        </p:txBody>
      </p:sp>
    </p:spTree>
    <p:extLst>
      <p:ext uri="{BB962C8B-B14F-4D97-AF65-F5344CB8AC3E}">
        <p14:creationId xmlns:p14="http://schemas.microsoft.com/office/powerpoint/2010/main" val="2715046407"/>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857250"/>
            <a:ext cx="10210800" cy="5143500"/>
          </a:xfrm>
          <a:prstGeom prst="rect">
            <a:avLst/>
          </a:prstGeom>
        </p:spPr>
      </p:pic>
    </p:spTree>
    <p:extLst>
      <p:ext uri="{BB962C8B-B14F-4D97-AF65-F5344CB8AC3E}">
        <p14:creationId xmlns:p14="http://schemas.microsoft.com/office/powerpoint/2010/main" val="22059736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353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Thatched Roofs and Metal Roofs</a:t>
            </a:r>
            <a:endParaRPr lang="en-US" dirty="0"/>
          </a:p>
        </p:txBody>
      </p:sp>
      <p:sp>
        <p:nvSpPr>
          <p:cNvPr id="3" name="Content Placeholder 2"/>
          <p:cNvSpPr>
            <a:spLocks noGrp="1"/>
          </p:cNvSpPr>
          <p:nvPr>
            <p:ph idx="1"/>
          </p:nvPr>
        </p:nvSpPr>
        <p:spPr/>
        <p:txBody>
          <a:bodyPr/>
          <a:lstStyle/>
          <a:p>
            <a:endParaRPr lang="en-US"/>
          </a:p>
        </p:txBody>
      </p:sp>
      <p:pic>
        <p:nvPicPr>
          <p:cNvPr id="4" name="Picture 4" descr="KE2013071258-i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473" y="2068286"/>
            <a:ext cx="3656012"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KE2013071009-gra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485" y="2068286"/>
            <a:ext cx="36560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2144485" y="1687286"/>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dirty="0">
                <a:solidFill>
                  <a:srgbClr val="FF921A"/>
                </a:solidFill>
              </a:rPr>
              <a:t>thatched</a:t>
            </a:r>
          </a:p>
        </p:txBody>
      </p:sp>
      <p:sp>
        <p:nvSpPr>
          <p:cNvPr id="7" name="Text Box 7"/>
          <p:cNvSpPr txBox="1">
            <a:spLocks noChangeArrowheads="1"/>
          </p:cNvSpPr>
          <p:nvPr/>
        </p:nvSpPr>
        <p:spPr bwMode="auto">
          <a:xfrm>
            <a:off x="6487885" y="1687286"/>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a:solidFill>
                  <a:srgbClr val="FF921A"/>
                </a:solidFill>
              </a:rPr>
              <a:t>metal</a:t>
            </a:r>
          </a:p>
        </p:txBody>
      </p:sp>
    </p:spTree>
    <p:extLst>
      <p:ext uri="{BB962C8B-B14F-4D97-AF65-F5344CB8AC3E}">
        <p14:creationId xmlns:p14="http://schemas.microsoft.com/office/powerpoint/2010/main" val="262043770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IBM_2015GTO_16x9">
  <a:themeElements>
    <a:clrScheme name="SC_Shanghai_template_16x9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fontScheme name="SC_Shanghai_template_16x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76200" cap="rnd" cmpd="sng" algn="ctr">
          <a:solidFill>
            <a:srgbClr val="9ADA3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rtlCol="0" anchor="ctr"/>
      <a:lstStyle>
        <a:defPPr algn="ctr">
          <a:defRPr/>
        </a:defPPr>
      </a:lstStyle>
    </a:spDef>
    <a:lnDef>
      <a:spPr bwMode="auto">
        <a:solidFill>
          <a:schemeClr val="accent1"/>
        </a:solidFill>
        <a:ln w="19050" cap="rnd" cmpd="sng" algn="ctr">
          <a:solidFill>
            <a:schemeClr val="accent4">
              <a:lumMod val="95000"/>
              <a:lumOff val="5000"/>
            </a:schemeClr>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SC_Shanghai_template_16x9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C_Shanghai_template_16x9 2">
        <a:dk1>
          <a:srgbClr val="FFFFFF"/>
        </a:dk1>
        <a:lt1>
          <a:srgbClr val="FFFFFF"/>
        </a:lt1>
        <a:dk2>
          <a:srgbClr val="FFFFFF"/>
        </a:dk2>
        <a:lt2>
          <a:srgbClr val="808080"/>
        </a:lt2>
        <a:accent1>
          <a:srgbClr val="7889FB"/>
        </a:accent1>
        <a:accent2>
          <a:srgbClr val="71BFC5"/>
        </a:accent2>
        <a:accent3>
          <a:srgbClr val="FFFFFF"/>
        </a:accent3>
        <a:accent4>
          <a:srgbClr val="DADADA"/>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BM-CBQS-2017-template" id="{E7388F87-257A-2140-922C-7AC8141A18D1}" vid="{5DC12CEF-5F01-F74E-B1BA-05DF1F4C05C5}"/>
    </a:ext>
  </a:extLst>
</a:theme>
</file>

<file path=ppt/theme/theme6.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7.xml><?xml version="1.0" encoding="utf-8"?>
<a:theme xmlns:a="http://schemas.openxmlformats.org/drawingml/2006/main" name="2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8.xml><?xml version="1.0" encoding="utf-8"?>
<a:theme xmlns:a="http://schemas.openxmlformats.org/drawingml/2006/main" name="3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IBM_Master_Presentation_2017_V01_Plex_Embed</Template>
  <TotalTime>2397</TotalTime>
  <Words>2965</Words>
  <Application>Microsoft Office PowerPoint</Application>
  <PresentationFormat>Widescreen</PresentationFormat>
  <Paragraphs>521</Paragraphs>
  <Slides>82</Slides>
  <Notes>3</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82</vt:i4>
      </vt:variant>
    </vt:vector>
  </HeadingPairs>
  <TitlesOfParts>
    <vt:vector size="99" baseType="lpstr">
      <vt:lpstr>ＭＳ Ｐゴシック</vt:lpstr>
      <vt:lpstr>ＭＳ Ｐゴシック</vt:lpstr>
      <vt:lpstr>Arial</vt:lpstr>
      <vt:lpstr>Calibri</vt:lpstr>
      <vt:lpstr>Cambria Math</vt:lpstr>
      <vt:lpstr>Corbel</vt:lpstr>
      <vt:lpstr>Helvetica Neue</vt:lpstr>
      <vt:lpstr>IBM Plex Sans</vt:lpstr>
      <vt:lpstr>Wingdings</vt:lpstr>
      <vt:lpstr>blk_background_2017</vt:lpstr>
      <vt:lpstr>dk_blu_background_2017</vt:lpstr>
      <vt:lpstr>gry_background_2017</vt:lpstr>
      <vt:lpstr>wht_background_2017</vt:lpstr>
      <vt:lpstr>IBM_2015GTO_16x9</vt:lpstr>
      <vt:lpstr>1_dk_blu_background_2017</vt:lpstr>
      <vt:lpstr>2_dk_blu_background_2017</vt:lpstr>
      <vt:lpstr>3_dk_blu_background_2017</vt:lpstr>
      <vt:lpstr>Computational Intelligence, Creativity, and Wisdom for Man and Mankind</vt:lpstr>
      <vt:lpstr>PowerPoint Presentation</vt:lpstr>
      <vt:lpstr>Moonshots</vt:lpstr>
      <vt:lpstr>PowerPoint Presentation</vt:lpstr>
      <vt:lpstr>IBM Science for Social Good Our projects demonstrate the realm of what’s possible</vt:lpstr>
      <vt:lpstr>PowerPoint Presentation</vt:lpstr>
      <vt:lpstr>GiveDirectly</vt:lpstr>
      <vt:lpstr>Thatched Roofs and Metal Roofs</vt:lpstr>
      <vt:lpstr>Thatched Roofs and Metal Roofs</vt:lpstr>
      <vt:lpstr>Crowdsourcing</vt:lpstr>
      <vt:lpstr>Template Matching</vt:lpstr>
      <vt:lpstr>Color Histogram Features</vt:lpstr>
      <vt:lpstr>Prediction for an Entire County in Kenya</vt:lpstr>
      <vt:lpstr>Village Prioritization</vt:lpstr>
      <vt:lpstr>PowerPoint Presentation</vt:lpstr>
      <vt:lpstr>Zika Virus Transmission </vt:lpstr>
      <vt:lpstr>Known Primate Reservoirs of Flaviviruses in Africa</vt:lpstr>
      <vt:lpstr>Primate Features</vt:lpstr>
      <vt:lpstr>Likely Reservoirs</vt:lpstr>
      <vt:lpstr>Ranges of Likely Reservoirs</vt:lpstr>
      <vt:lpstr>Likely Reservoirs</vt:lpstr>
      <vt:lpstr>PowerPoint Presentation</vt:lpstr>
      <vt:lpstr>WageGoal</vt:lpstr>
      <vt:lpstr>WageGoal</vt:lpstr>
      <vt:lpstr>Transactions Data</vt:lpstr>
      <vt:lpstr>Predictive Modeling</vt:lpstr>
      <vt:lpstr>PowerPoint Presentation</vt:lpstr>
      <vt:lpstr>Opioid Epidemic</vt:lpstr>
      <vt:lpstr>Medical Claims</vt:lpstr>
      <vt:lpstr>Approach</vt:lpstr>
      <vt:lpstr>Results</vt:lpstr>
      <vt:lpstr>Computational Intelligence for Mankind</vt:lpstr>
      <vt:lpstr>PowerPoint Presentation</vt:lpstr>
      <vt:lpstr>PowerPoint Presentation</vt:lpstr>
      <vt:lpstr>Computational Creativity</vt:lpstr>
      <vt:lpstr>Computational Creativity</vt:lpstr>
      <vt:lpstr>Computational Creativity for Mankind</vt:lpstr>
      <vt:lpstr>PowerPoint Presentation</vt:lpstr>
      <vt:lpstr>Computational Wisdom for Mankind</vt:lpstr>
      <vt:lpstr>From Mankind to Man</vt:lpstr>
      <vt:lpstr>PowerPoint Presentation</vt:lpstr>
      <vt:lpstr>Sociotechnical Systems</vt:lpstr>
      <vt:lpstr>PowerPoint Presentation</vt:lpstr>
      <vt:lpstr>Safety</vt:lpstr>
      <vt:lpstr>Safety</vt:lpstr>
      <vt:lpstr>Risk Minimization in Statistical Machine Learning</vt:lpstr>
      <vt:lpstr>Epistemic Uncertainty in Machine Learning</vt:lpstr>
      <vt:lpstr>Epistemic Uncertainty in Machine Learning</vt:lpstr>
      <vt:lpstr>Loss Functions in Machine Learning</vt:lpstr>
      <vt:lpstr>Four Categories of Strategies for Achieving Safety</vt:lpstr>
      <vt:lpstr>Inherently Safe Design in Machine Learning</vt:lpstr>
      <vt:lpstr>Safe Fail in Machine Learning</vt:lpstr>
      <vt:lpstr>Procedural Safeguards in Machine Learning</vt:lpstr>
      <vt:lpstr>Safety Reserves in Machine Learning (Uncertainty)</vt:lpstr>
      <vt:lpstr>Safety Reserves in Machine Learning (Loss Function)</vt:lpstr>
      <vt:lpstr>PowerPoint Presentation</vt:lpstr>
      <vt:lpstr>Interpretable Supervised Binary Classification</vt:lpstr>
      <vt:lpstr>Rule-Based Classifiers</vt:lpstr>
      <vt:lpstr>Challenges of Rule Learning</vt:lpstr>
      <vt:lpstr>Hard Combinatorial Problems and Sparse Signal Recovery</vt:lpstr>
      <vt:lpstr>Group Testing Problem</vt:lpstr>
      <vt:lpstr>Rule Learning as Group Testing</vt:lpstr>
      <vt:lpstr>Rule Learning as Group Testing (continued)</vt:lpstr>
      <vt:lpstr>Sparse Rules</vt:lpstr>
      <vt:lpstr>Basis Pursuit in Compressed Sensing and Sparse Signal Recovery</vt:lpstr>
      <vt:lpstr>Convex Relaxation for Boolean Algebra Expressed in Ordinary Real Algebra</vt:lpstr>
      <vt:lpstr>Empirical Example</vt:lpstr>
      <vt:lpstr>Comparative Performance</vt:lpstr>
      <vt:lpstr>Tenfold Cross-Validation Error</vt:lpstr>
      <vt:lpstr>Complexity/Interpretability of Rules</vt:lpstr>
      <vt:lpstr>PowerPoint Presentation</vt:lpstr>
      <vt:lpstr>PowerPoint Presentation</vt:lpstr>
      <vt:lpstr>Pre-Processing for Flexible Discrimination Prevention</vt:lpstr>
      <vt:lpstr>Our Approach</vt:lpstr>
      <vt:lpstr>Optimization Criteria</vt:lpstr>
      <vt:lpstr>Original COMPAS Dataset</vt:lpstr>
      <vt:lpstr>Pre-Processed COMPAS Dataset</vt:lpstr>
      <vt:lpstr>Interpretable Classifier Learned from Original Dataset</vt:lpstr>
      <vt:lpstr>Interpretable Classifier Learned from Pre-Processed Dataset</vt:lpstr>
      <vt:lpstr>Computational Intelligence, Creativity, and Wisdom for Man</vt:lpstr>
      <vt:lpstr>PowerPoint Presentation</vt:lpstr>
      <vt:lpstr>PowerPoint Presentation</vt:lpstr>
    </vt:vector>
  </TitlesOfParts>
  <Company>IBM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Social Good</dc:title>
  <dc:creator>ADMINIBM</dc:creator>
  <cp:lastModifiedBy>ADMINIBM</cp:lastModifiedBy>
  <cp:revision>93</cp:revision>
  <dcterms:created xsi:type="dcterms:W3CDTF">2017-07-13T18:53:02Z</dcterms:created>
  <dcterms:modified xsi:type="dcterms:W3CDTF">2018-01-11T15:44:55Z</dcterms:modified>
</cp:coreProperties>
</file>